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42"/>
  </p:notesMasterIdLst>
  <p:handoutMasterIdLst>
    <p:handoutMasterId r:id="rId43"/>
  </p:handoutMasterIdLst>
  <p:sldIdLst>
    <p:sldId id="329" r:id="rId5"/>
    <p:sldId id="345" r:id="rId6"/>
    <p:sldId id="355" r:id="rId7"/>
    <p:sldId id="339" r:id="rId8"/>
    <p:sldId id="333" r:id="rId9"/>
    <p:sldId id="356" r:id="rId10"/>
    <p:sldId id="335" r:id="rId11"/>
    <p:sldId id="328" r:id="rId12"/>
    <p:sldId id="326" r:id="rId13"/>
    <p:sldId id="336" r:id="rId14"/>
    <p:sldId id="340" r:id="rId15"/>
    <p:sldId id="341" r:id="rId16"/>
    <p:sldId id="343" r:id="rId17"/>
    <p:sldId id="344" r:id="rId18"/>
    <p:sldId id="342" r:id="rId19"/>
    <p:sldId id="357" r:id="rId20"/>
    <p:sldId id="331" r:id="rId21"/>
    <p:sldId id="346" r:id="rId22"/>
    <p:sldId id="332" r:id="rId23"/>
    <p:sldId id="351" r:id="rId24"/>
    <p:sldId id="360" r:id="rId25"/>
    <p:sldId id="348" r:id="rId26"/>
    <p:sldId id="358" r:id="rId27"/>
    <p:sldId id="359" r:id="rId28"/>
    <p:sldId id="349" r:id="rId29"/>
    <p:sldId id="347" r:id="rId30"/>
    <p:sldId id="352" r:id="rId31"/>
    <p:sldId id="361" r:id="rId32"/>
    <p:sldId id="350" r:id="rId33"/>
    <p:sldId id="363" r:id="rId34"/>
    <p:sldId id="362" r:id="rId35"/>
    <p:sldId id="354" r:id="rId36"/>
    <p:sldId id="365" r:id="rId37"/>
    <p:sldId id="364" r:id="rId38"/>
    <p:sldId id="366" r:id="rId39"/>
    <p:sldId id="367" r:id="rId40"/>
    <p:sldId id="33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85316" autoAdjust="0"/>
  </p:normalViewPr>
  <p:slideViewPr>
    <p:cSldViewPr snapToGrid="0">
      <p:cViewPr varScale="1">
        <p:scale>
          <a:sx n="96" d="100"/>
          <a:sy n="96" d="100"/>
        </p:scale>
        <p:origin x="57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11/7/2024</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53.png"/><Relationship Id="rId3" Type="http://schemas.openxmlformats.org/officeDocument/2006/relationships/image" Target="../media/image63.png"/><Relationship Id="rId21" Type="http://schemas.openxmlformats.org/officeDocument/2006/relationships/image" Target="../media/image67.png"/><Relationship Id="rId7" Type="http://schemas.openxmlformats.org/officeDocument/2006/relationships/image" Target="../media/image54.png"/><Relationship Id="rId12" Type="http://schemas.openxmlformats.org/officeDocument/2006/relationships/image" Target="../media/image64.png"/><Relationship Id="rId17" Type="http://schemas.openxmlformats.org/officeDocument/2006/relationships/image" Target="../media/image76.png"/><Relationship Id="rId2" Type="http://schemas.openxmlformats.org/officeDocument/2006/relationships/image" Target="../media/image80.png"/><Relationship Id="rId16" Type="http://schemas.openxmlformats.org/officeDocument/2006/relationships/image" Target="../media/image60.pn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58.png"/><Relationship Id="rId24" Type="http://schemas.openxmlformats.org/officeDocument/2006/relationships/image" Target="../media/image79.png"/><Relationship Id="rId5" Type="http://schemas.openxmlformats.org/officeDocument/2006/relationships/image" Target="../media/image78.png"/><Relationship Id="rId15" Type="http://schemas.openxmlformats.org/officeDocument/2006/relationships/image" Target="../media/image77.png"/><Relationship Id="rId23" Type="http://schemas.openxmlformats.org/officeDocument/2006/relationships/image" Target="../media/image69.png"/><Relationship Id="rId10" Type="http://schemas.openxmlformats.org/officeDocument/2006/relationships/image" Target="../media/image75.png"/><Relationship Id="rId19"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2.png"/><Relationship Id="rId14" Type="http://schemas.openxmlformats.org/officeDocument/2006/relationships/image" Target="../media/image55.png"/><Relationship Id="rId22"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g"/><Relationship Id="rId1" Type="http://schemas.openxmlformats.org/officeDocument/2006/relationships/slideLayout" Target="../slideLayouts/slideLayout4.xml"/><Relationship Id="rId5" Type="http://schemas.openxmlformats.org/officeDocument/2006/relationships/image" Target="../media/image93.jpg"/><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en.wikipedia.org/wiki/John_Romero#cite_note-NYT-1"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5209-551F-6EC1-A54B-79D9B4608445}"/>
              </a:ext>
            </a:extLst>
          </p:cNvPr>
          <p:cNvSpPr>
            <a:spLocks noGrp="1"/>
          </p:cNvSpPr>
          <p:nvPr>
            <p:ph type="title"/>
          </p:nvPr>
        </p:nvSpPr>
        <p:spPr>
          <a:xfrm>
            <a:off x="878870" y="760716"/>
            <a:ext cx="7009605" cy="5082209"/>
          </a:xfrm>
        </p:spPr>
        <p:txBody>
          <a:bodyPr/>
          <a:lstStyle/>
          <a:p>
            <a:r>
              <a:rPr lang="en-US" sz="7600" dirty="0">
                <a:latin typeface="Akira Expanded" panose="02000800000000000000" pitchFamily="50" charset="0"/>
              </a:rPr>
              <a:t>DE</a:t>
            </a:r>
            <a:br>
              <a:rPr lang="en-US" sz="7600" dirty="0">
                <a:latin typeface="Akira Expanded" panose="02000800000000000000" pitchFamily="50" charset="0"/>
              </a:rPr>
            </a:br>
            <a:r>
              <a:rPr lang="en-US" sz="7600" dirty="0">
                <a:latin typeface="Akira Expanded" panose="02000800000000000000" pitchFamily="50" charset="0"/>
              </a:rPr>
              <a:t>CONS</a:t>
            </a:r>
            <a:br>
              <a:rPr lang="en-US" sz="7600" dirty="0">
                <a:latin typeface="Akira Expanded" panose="02000800000000000000" pitchFamily="50" charset="0"/>
              </a:rPr>
            </a:br>
            <a:r>
              <a:rPr lang="en-US" sz="7600" dirty="0" err="1">
                <a:latin typeface="Akira Expanded" panose="02000800000000000000" pitchFamily="50" charset="0"/>
              </a:rPr>
              <a:t>TRUCtION</a:t>
            </a:r>
            <a:r>
              <a:rPr lang="en-US" sz="7600" dirty="0">
                <a:latin typeface="Akira Expanded" panose="02000800000000000000" pitchFamily="50" charset="0"/>
              </a:rPr>
              <a:t> </a:t>
            </a:r>
            <a:br>
              <a:rPr lang="en-US" sz="7600" dirty="0">
                <a:latin typeface="Akira Expanded" panose="02000800000000000000" pitchFamily="50" charset="0"/>
              </a:rPr>
            </a:br>
            <a:r>
              <a:rPr lang="en-US" sz="7600" dirty="0">
                <a:latin typeface="Akira Expanded" panose="02000800000000000000" pitchFamily="50" charset="0"/>
              </a:rPr>
              <a:t>OF</a:t>
            </a:r>
          </a:p>
        </p:txBody>
      </p:sp>
      <p:sp>
        <p:nvSpPr>
          <p:cNvPr id="3" name="Text Placeholder 2">
            <a:extLst>
              <a:ext uri="{FF2B5EF4-FFF2-40B4-BE49-F238E27FC236}">
                <a16:creationId xmlns:a16="http://schemas.microsoft.com/office/drawing/2014/main" id="{54D30A01-D93D-8F12-EBCB-EFA04DB56DF5}"/>
              </a:ext>
            </a:extLst>
          </p:cNvPr>
          <p:cNvSpPr>
            <a:spLocks noGrp="1"/>
          </p:cNvSpPr>
          <p:nvPr>
            <p:ph type="body" sz="quarter" idx="14"/>
          </p:nvPr>
        </p:nvSpPr>
        <p:spPr>
          <a:xfrm>
            <a:off x="8874040" y="5506538"/>
            <a:ext cx="2603525" cy="356265"/>
          </a:xfrm>
        </p:spPr>
        <p:txBody>
          <a:bodyPr/>
          <a:lstStyle/>
          <a:p>
            <a:pPr marL="0" indent="0" algn="r">
              <a:buNone/>
            </a:pPr>
            <a:r>
              <a:rPr lang="en-US" dirty="0">
                <a:latin typeface="Akira Expanded" panose="02000800000000000000" pitchFamily="50" charset="0"/>
              </a:rPr>
              <a:t>BY ATHUL K M</a:t>
            </a:r>
            <a:br>
              <a:rPr lang="en-US" dirty="0">
                <a:latin typeface="Akira Expanded" panose="02000800000000000000" pitchFamily="50" charset="0"/>
              </a:rPr>
            </a:br>
            <a:r>
              <a:rPr lang="en-US" dirty="0">
                <a:latin typeface="Akira Expanded" panose="02000800000000000000" pitchFamily="50" charset="0"/>
              </a:rPr>
              <a:t>MSC GT</a:t>
            </a:r>
          </a:p>
        </p:txBody>
      </p:sp>
      <p:sp>
        <p:nvSpPr>
          <p:cNvPr id="12" name="Footer Placeholder 2">
            <a:extLst>
              <a:ext uri="{FF2B5EF4-FFF2-40B4-BE49-F238E27FC236}">
                <a16:creationId xmlns:a16="http://schemas.microsoft.com/office/drawing/2014/main" id="{8B0443A8-EF08-8ECF-2A87-C3DAE8DDE07B}"/>
              </a:ext>
            </a:extLst>
          </p:cNvPr>
          <p:cNvSpPr txBox="1">
            <a:spLocks/>
          </p:cNvSpPr>
          <p:nvPr/>
        </p:nvSpPr>
        <p:spPr>
          <a:xfrm rot="16200000">
            <a:off x="-2009849" y="3308393"/>
            <a:ext cx="5170509" cy="33375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solidFill>
              </a:rPr>
              <a:t>DECONSTRUCTION OF DANGEROUS DAVE</a:t>
            </a:r>
          </a:p>
        </p:txBody>
      </p:sp>
      <p:pic>
        <p:nvPicPr>
          <p:cNvPr id="6" name="Picture 5">
            <a:extLst>
              <a:ext uri="{FF2B5EF4-FFF2-40B4-BE49-F238E27FC236}">
                <a16:creationId xmlns:a16="http://schemas.microsoft.com/office/drawing/2014/main" id="{FD3BE14C-2B1B-E12B-443B-06928B640C07}"/>
              </a:ext>
            </a:extLst>
          </p:cNvPr>
          <p:cNvPicPr>
            <a:picLocks noChangeAspect="1"/>
          </p:cNvPicPr>
          <p:nvPr/>
        </p:nvPicPr>
        <p:blipFill>
          <a:blip r:embed="rId3"/>
          <a:stretch>
            <a:fillRect/>
          </a:stretch>
        </p:blipFill>
        <p:spPr>
          <a:xfrm>
            <a:off x="8025063" y="407311"/>
            <a:ext cx="3452502" cy="4926690"/>
          </a:xfrm>
          <a:prstGeom prst="rect">
            <a:avLst/>
          </a:prstGeom>
        </p:spPr>
      </p:pic>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22D31AFA-1E7C-94F2-7A81-4B357EB87183}"/>
              </a:ext>
            </a:extLst>
          </p:cNvPr>
          <p:cNvSpPr>
            <a:spLocks noGrp="1"/>
          </p:cNvSpPr>
          <p:nvPr>
            <p:ph type="body" sz="quarter" idx="17"/>
          </p:nvPr>
        </p:nvSpPr>
        <p:spPr>
          <a:xfrm>
            <a:off x="1148361" y="4703892"/>
            <a:ext cx="5235814" cy="1962916"/>
          </a:xfrm>
        </p:spPr>
        <p:txBody>
          <a:bodyPr/>
          <a:lstStyle/>
          <a:p>
            <a:r>
              <a:rPr lang="en-US" sz="1600" b="0" i="0" dirty="0">
                <a:effectLst/>
                <a:latin typeface="+mj-lt"/>
              </a:rPr>
              <a:t>Movement Controls:</a:t>
            </a:r>
          </a:p>
          <a:p>
            <a:r>
              <a:rPr lang="en-US" sz="1600" b="0" i="0" dirty="0">
                <a:effectLst/>
                <a:latin typeface="+mj-lt"/>
              </a:rPr>
              <a:t> The game offered a basic movement like any other </a:t>
            </a:r>
            <a:r>
              <a:rPr lang="en-US" sz="1600" dirty="0">
                <a:latin typeface="+mj-lt"/>
              </a:rPr>
              <a:t>games. The player can move left and right. Also the player has to press the up arrow key to jump high over any obstacles to reach the next level. The player access to jetpacks and guns to shoot and escape from the enemies easily. </a:t>
            </a:r>
            <a:endParaRPr lang="en-US" sz="1600" b="0" i="0" dirty="0">
              <a:effectLst/>
              <a:latin typeface="+mj-lt"/>
            </a:endParaRPr>
          </a:p>
        </p:txBody>
      </p:sp>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10</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4098" name="Picture 2" descr="r/gaming - Who remembers Dangerous Dave? It was my first computer game.">
            <a:extLst>
              <a:ext uri="{FF2B5EF4-FFF2-40B4-BE49-F238E27FC236}">
                <a16:creationId xmlns:a16="http://schemas.microsoft.com/office/drawing/2014/main" id="{A3DE3B07-3A27-DCBC-B122-9971570D0D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27"/>
          <a:stretch/>
        </p:blipFill>
        <p:spPr bwMode="auto">
          <a:xfrm>
            <a:off x="1148361" y="731519"/>
            <a:ext cx="9816125" cy="40316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32">
            <a:extLst>
              <a:ext uri="{FF2B5EF4-FFF2-40B4-BE49-F238E27FC236}">
                <a16:creationId xmlns:a16="http://schemas.microsoft.com/office/drawing/2014/main" id="{0970BCE9-8D80-CA33-D34F-F79D009415A5}"/>
              </a:ext>
            </a:extLst>
          </p:cNvPr>
          <p:cNvSpPr txBox="1">
            <a:spLocks/>
          </p:cNvSpPr>
          <p:nvPr/>
        </p:nvSpPr>
        <p:spPr>
          <a:xfrm>
            <a:off x="6531204" y="4703892"/>
            <a:ext cx="4839361" cy="190361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latin typeface="+mj-lt"/>
              </a:rPr>
              <a:t>Obstacles and Enemies: </a:t>
            </a:r>
          </a:p>
          <a:p>
            <a:r>
              <a:rPr lang="en-US" sz="1600" dirty="0">
                <a:latin typeface="+mj-lt"/>
              </a:rPr>
              <a:t>There are many obstacles on the way to harm and destroy the gameplay. Several mini enemies, fire, acid and electric shock that easily eliminates the player character. Moving monsters that follow preset paths or actively chase the player</a:t>
            </a:r>
          </a:p>
        </p:txBody>
      </p:sp>
      <p:sp>
        <p:nvSpPr>
          <p:cNvPr id="24" name="Title 8">
            <a:extLst>
              <a:ext uri="{FF2B5EF4-FFF2-40B4-BE49-F238E27FC236}">
                <a16:creationId xmlns:a16="http://schemas.microsoft.com/office/drawing/2014/main" id="{A891B6E4-7D3B-1D7E-A382-083E39B6BCDF}"/>
              </a:ext>
            </a:extLst>
          </p:cNvPr>
          <p:cNvSpPr>
            <a:spLocks noGrp="1"/>
          </p:cNvSpPr>
          <p:nvPr>
            <p:ph type="title"/>
          </p:nvPr>
        </p:nvSpPr>
        <p:spPr>
          <a:xfrm>
            <a:off x="1148361" y="250493"/>
            <a:ext cx="5383113" cy="376293"/>
          </a:xfrm>
        </p:spPr>
        <p:txBody>
          <a:bodyPr/>
          <a:lstStyle/>
          <a:p>
            <a:r>
              <a:rPr lang="en-US" sz="3200" dirty="0">
                <a:latin typeface="Akira Expanded" panose="02000800000000000000" pitchFamily="50" charset="0"/>
              </a:rPr>
              <a:t>INGAME VIEW</a:t>
            </a:r>
          </a:p>
        </p:txBody>
      </p:sp>
    </p:spTree>
    <p:extLst>
      <p:ext uri="{BB962C8B-B14F-4D97-AF65-F5344CB8AC3E}">
        <p14:creationId xmlns:p14="http://schemas.microsoft.com/office/powerpoint/2010/main" val="120642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11</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23" name="Text Placeholder 32">
            <a:extLst>
              <a:ext uri="{FF2B5EF4-FFF2-40B4-BE49-F238E27FC236}">
                <a16:creationId xmlns:a16="http://schemas.microsoft.com/office/drawing/2014/main" id="{0970BCE9-8D80-CA33-D34F-F79D009415A5}"/>
              </a:ext>
            </a:extLst>
          </p:cNvPr>
          <p:cNvSpPr txBox="1">
            <a:spLocks/>
          </p:cNvSpPr>
          <p:nvPr/>
        </p:nvSpPr>
        <p:spPr>
          <a:xfrm>
            <a:off x="7198822" y="814648"/>
            <a:ext cx="4171743" cy="5792860"/>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342900" indent="-342900" algn="l">
              <a:buFont typeface="Arial" panose="020B0604020202020204" pitchFamily="34" charset="0"/>
              <a:buChar char="•"/>
            </a:pPr>
            <a:r>
              <a:rPr lang="en-US" sz="1600" b="0" i="0" dirty="0">
                <a:solidFill>
                  <a:srgbClr val="FFFFFF"/>
                </a:solidFill>
                <a:effectLst/>
                <a:latin typeface="+mj-lt"/>
              </a:rPr>
              <a:t>Some levels have secret areas, while others do not.</a:t>
            </a:r>
          </a:p>
          <a:p>
            <a:pPr marL="342900" indent="-342900" algn="l">
              <a:buFont typeface="Arial" panose="020B0604020202020204" pitchFamily="34" charset="0"/>
              <a:buChar char="•"/>
            </a:pPr>
            <a:r>
              <a:rPr lang="en-US" sz="1600" b="0" i="0" dirty="0">
                <a:solidFill>
                  <a:srgbClr val="FFFFFF"/>
                </a:solidFill>
                <a:effectLst/>
                <a:latin typeface="+mj-lt"/>
              </a:rPr>
              <a:t>Although there are only 10 levels, the game is designed to be more challenging than usual.</a:t>
            </a:r>
          </a:p>
          <a:p>
            <a:pPr marL="342900" indent="-342900" algn="l">
              <a:buFont typeface="Arial" panose="020B0604020202020204" pitchFamily="34" charset="0"/>
              <a:buChar char="•"/>
            </a:pPr>
            <a:r>
              <a:rPr lang="en-US" sz="1600" dirty="0">
                <a:solidFill>
                  <a:srgbClr val="FFFFFF"/>
                </a:solidFill>
                <a:latin typeface="+mj-lt"/>
              </a:rPr>
              <a:t>Here are the list of the enemies at different levels.</a:t>
            </a:r>
            <a:endParaRPr lang="en-US" sz="1600" b="0" i="0" dirty="0">
              <a:solidFill>
                <a:srgbClr val="FFFFFF"/>
              </a:solidFill>
              <a:effectLst/>
              <a:latin typeface="+mj-lt"/>
            </a:endParaRPr>
          </a:p>
          <a:p>
            <a:pPr marL="342900" indent="-342900" algn="l">
              <a:buFont typeface="Arial" panose="020B0604020202020204" pitchFamily="34" charset="0"/>
              <a:buChar char="•"/>
            </a:pPr>
            <a:endParaRPr lang="en-US" sz="1600" b="0" i="0" dirty="0">
              <a:solidFill>
                <a:srgbClr val="FFFFFF"/>
              </a:solidFill>
              <a:effectLst/>
              <a:latin typeface="+mj-lt"/>
            </a:endParaRPr>
          </a:p>
          <a:p>
            <a:pPr marL="342900" indent="-342900" algn="l">
              <a:buFont typeface="Arial" panose="020B0604020202020204" pitchFamily="34" charset="0"/>
              <a:buChar char="•"/>
            </a:pPr>
            <a:endParaRPr lang="en-US" sz="1600" b="0" i="0" dirty="0">
              <a:solidFill>
                <a:srgbClr val="FFFFFF"/>
              </a:solidFill>
              <a:effectLst/>
              <a:latin typeface="+mj-lt"/>
            </a:endParaRPr>
          </a:p>
        </p:txBody>
      </p:sp>
      <p:pic>
        <p:nvPicPr>
          <p:cNvPr id="6146" name="Picture 2" descr="Tilemap">
            <a:extLst>
              <a:ext uri="{FF2B5EF4-FFF2-40B4-BE49-F238E27FC236}">
                <a16:creationId xmlns:a16="http://schemas.microsoft.com/office/drawing/2014/main" id="{6C5B6A89-7B7F-D504-572E-41240AA55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273" y="890014"/>
            <a:ext cx="5662353" cy="53533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2150C22-5D75-C262-69F9-5270FAFE6346}"/>
              </a:ext>
            </a:extLst>
          </p:cNvPr>
          <p:cNvGraphicFramePr>
            <a:graphicFrameLocks noGrp="1"/>
          </p:cNvGraphicFramePr>
          <p:nvPr>
            <p:extLst>
              <p:ext uri="{D42A27DB-BD31-4B8C-83A1-F6EECF244321}">
                <p14:modId xmlns:p14="http://schemas.microsoft.com/office/powerpoint/2010/main" val="2869931460"/>
              </p:ext>
            </p:extLst>
          </p:nvPr>
        </p:nvGraphicFramePr>
        <p:xfrm>
          <a:off x="7344617" y="2875724"/>
          <a:ext cx="3916220" cy="3367679"/>
        </p:xfrm>
        <a:graphic>
          <a:graphicData uri="http://schemas.openxmlformats.org/drawingml/2006/table">
            <a:tbl>
              <a:tblPr/>
              <a:tblGrid>
                <a:gridCol w="979055">
                  <a:extLst>
                    <a:ext uri="{9D8B030D-6E8A-4147-A177-3AD203B41FA5}">
                      <a16:colId xmlns:a16="http://schemas.microsoft.com/office/drawing/2014/main" val="4279097859"/>
                    </a:ext>
                  </a:extLst>
                </a:gridCol>
                <a:gridCol w="979055">
                  <a:extLst>
                    <a:ext uri="{9D8B030D-6E8A-4147-A177-3AD203B41FA5}">
                      <a16:colId xmlns:a16="http://schemas.microsoft.com/office/drawing/2014/main" val="2906125870"/>
                    </a:ext>
                  </a:extLst>
                </a:gridCol>
                <a:gridCol w="979055">
                  <a:extLst>
                    <a:ext uri="{9D8B030D-6E8A-4147-A177-3AD203B41FA5}">
                      <a16:colId xmlns:a16="http://schemas.microsoft.com/office/drawing/2014/main" val="437495084"/>
                    </a:ext>
                  </a:extLst>
                </a:gridCol>
                <a:gridCol w="979055">
                  <a:extLst>
                    <a:ext uri="{9D8B030D-6E8A-4147-A177-3AD203B41FA5}">
                      <a16:colId xmlns:a16="http://schemas.microsoft.com/office/drawing/2014/main" val="2502695628"/>
                    </a:ext>
                  </a:extLst>
                </a:gridCol>
              </a:tblGrid>
              <a:tr h="151356">
                <a:tc>
                  <a:txBody>
                    <a:bodyPr/>
                    <a:lstStyle/>
                    <a:p>
                      <a:pPr algn="ctr"/>
                      <a:r>
                        <a:rPr lang="en-IN" sz="700">
                          <a:solidFill>
                            <a:schemeClr val="bg1"/>
                          </a:solidFill>
                          <a:effectLst/>
                        </a:rPr>
                        <a:t>Level</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pPr algn="ctr"/>
                      <a:r>
                        <a:rPr lang="en-IN" sz="700">
                          <a:solidFill>
                            <a:schemeClr val="bg1"/>
                          </a:solidFill>
                          <a:effectLst/>
                        </a:rPr>
                        <a:t>Level chunk</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pPr algn="ctr"/>
                      <a:r>
                        <a:rPr lang="en-IN" sz="700">
                          <a:solidFill>
                            <a:schemeClr val="bg1"/>
                          </a:solidFill>
                          <a:effectLst/>
                        </a:rPr>
                        <a:t>Start</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pPr algn="ctr"/>
                      <a:r>
                        <a:rPr lang="en-IN" sz="700">
                          <a:solidFill>
                            <a:schemeClr val="bg1"/>
                          </a:solidFill>
                          <a:effectLst/>
                        </a:rPr>
                        <a:t>Creatures</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3973913990"/>
                  </a:ext>
                </a:extLst>
              </a:tr>
              <a:tr h="151356">
                <a:tc>
                  <a:txBody>
                    <a:bodyPr/>
                    <a:lstStyle/>
                    <a:p>
                      <a:r>
                        <a:rPr lang="en-IN" sz="700">
                          <a:solidFill>
                            <a:schemeClr val="bg1"/>
                          </a:solidFill>
                          <a:effectLst/>
                        </a:rPr>
                        <a:t>1</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dirty="0">
                          <a:solidFill>
                            <a:schemeClr val="bg1"/>
                          </a:solidFill>
                          <a:effectLst/>
                        </a:rPr>
                        <a:t>1</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None</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2771677789"/>
                  </a:ext>
                </a:extLst>
              </a:tr>
              <a:tr h="151356">
                <a:tc>
                  <a:txBody>
                    <a:bodyPr/>
                    <a:lstStyle/>
                    <a:p>
                      <a:r>
                        <a:rPr lang="en-IN" sz="700">
                          <a:solidFill>
                            <a:schemeClr val="bg1"/>
                          </a:solidFill>
                          <a:effectLst/>
                        </a:rPr>
                        <a:t>2</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(1,8)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None</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1162623423"/>
                  </a:ext>
                </a:extLst>
              </a:tr>
              <a:tr h="491908">
                <a:tc>
                  <a:txBody>
                    <a:bodyPr/>
                    <a:lstStyle/>
                    <a:p>
                      <a:r>
                        <a:rPr lang="en-IN" sz="700">
                          <a:solidFill>
                            <a:schemeClr val="bg1"/>
                          </a:solidFill>
                          <a:effectLst/>
                        </a:rPr>
                        <a:t>3</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3</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dirty="0">
                          <a:solidFill>
                            <a:schemeClr val="bg1"/>
                          </a:solidFill>
                          <a:effectLst/>
                        </a:rPr>
                        <a:t>(2,5)</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a:solidFill>
                            <a:schemeClr val="bg1"/>
                          </a:solidFill>
                          <a:effectLst/>
                        </a:rPr>
                        <a:t>Creature 1 (spiders) at (44,4) and (59,4) - each spider is ~2x2 tiles in size</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2954194109"/>
                  </a:ext>
                </a:extLst>
              </a:tr>
              <a:tr h="264874">
                <a:tc>
                  <a:txBody>
                    <a:bodyPr/>
                    <a:lstStyle/>
                    <a:p>
                      <a:r>
                        <a:rPr lang="en-IN" sz="700">
                          <a:solidFill>
                            <a:schemeClr val="bg1"/>
                          </a:solidFill>
                          <a:effectLst/>
                        </a:rPr>
                        <a:t>4</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4</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dirty="0">
                          <a:solidFill>
                            <a:schemeClr val="bg1"/>
                          </a:solidFill>
                          <a:effectLst/>
                        </a:rPr>
                        <a:t>(1,5)</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a:solidFill>
                            <a:schemeClr val="bg1"/>
                          </a:solidFill>
                          <a:effectLst/>
                        </a:rPr>
                        <a:t>Creature 2 (spiky ball) at (32, 2)</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939570076"/>
                  </a:ext>
                </a:extLst>
              </a:tr>
              <a:tr h="378391">
                <a:tc>
                  <a:txBody>
                    <a:bodyPr/>
                    <a:lstStyle/>
                    <a:p>
                      <a:r>
                        <a:rPr lang="en-IN" sz="700">
                          <a:solidFill>
                            <a:schemeClr val="bg1"/>
                          </a:solidFill>
                          <a:effectLst/>
                        </a:rPr>
                        <a:t>5</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5</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3x Creature 3 (sun) at (15,3) (33,3) (49,3)</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3195958865"/>
                  </a:ext>
                </a:extLst>
              </a:tr>
              <a:tr h="378391">
                <a:tc>
                  <a:txBody>
                    <a:bodyPr/>
                    <a:lstStyle/>
                    <a:p>
                      <a:r>
                        <a:rPr lang="en-IN" sz="700">
                          <a:solidFill>
                            <a:schemeClr val="bg1"/>
                          </a:solidFill>
                          <a:effectLst/>
                        </a:rPr>
                        <a:t>6</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6</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a:solidFill>
                            <a:schemeClr val="bg1"/>
                          </a:solidFill>
                          <a:effectLst/>
                        </a:rPr>
                        <a:t>4x Creature 4 (bones) at (10,8) (28,8) (45,2) (40,8)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1636394435"/>
                  </a:ext>
                </a:extLst>
              </a:tr>
              <a:tr h="378391">
                <a:tc>
                  <a:txBody>
                    <a:bodyPr/>
                    <a:lstStyle/>
                    <a:p>
                      <a:r>
                        <a:rPr lang="en-IN" sz="700">
                          <a:solidFill>
                            <a:schemeClr val="bg1"/>
                          </a:solidFill>
                          <a:effectLst/>
                        </a:rPr>
                        <a:t>7</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7</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(1,2)</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4x Creature 5 (UFOs) at (5,2) (16,1) (46,2) (56,3)</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225970203"/>
                  </a:ext>
                </a:extLst>
              </a:tr>
              <a:tr h="264874">
                <a:tc>
                  <a:txBody>
                    <a:bodyPr/>
                    <a:lstStyle/>
                    <a:p>
                      <a:r>
                        <a:rPr lang="en-IN" sz="700">
                          <a:solidFill>
                            <a:schemeClr val="bg1"/>
                          </a:solidFill>
                          <a:effectLst/>
                        </a:rPr>
                        <a:t>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a:solidFill>
                            <a:schemeClr val="bg1"/>
                          </a:solidFill>
                          <a:effectLst/>
                        </a:rPr>
                        <a:t>3x Creature 6 at (53,5) (72,2) (84,1)</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1438526273"/>
                  </a:ext>
                </a:extLst>
              </a:tr>
              <a:tr h="378391">
                <a:tc>
                  <a:txBody>
                    <a:bodyPr/>
                    <a:lstStyle/>
                    <a:p>
                      <a:r>
                        <a:rPr lang="en-IN" sz="700">
                          <a:solidFill>
                            <a:schemeClr val="bg1"/>
                          </a:solidFill>
                          <a:effectLst/>
                        </a:rPr>
                        <a:t>9</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9</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(6,1)</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a:solidFill>
                            <a:schemeClr val="bg1"/>
                          </a:solidFill>
                          <a:effectLst/>
                        </a:rPr>
                        <a:t>4x Creature 7 at (35, 8) (41,8) (49,8) (65,8)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355546739"/>
                  </a:ext>
                </a:extLst>
              </a:tr>
              <a:tr h="378391">
                <a:tc>
                  <a:txBody>
                    <a:bodyPr/>
                    <a:lstStyle/>
                    <a:p>
                      <a:r>
                        <a:rPr lang="en-IN" sz="700">
                          <a:solidFill>
                            <a:schemeClr val="bg1"/>
                          </a:solidFill>
                          <a:effectLst/>
                        </a:rPr>
                        <a:t>10</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10</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IN" sz="700">
                          <a:solidFill>
                            <a:schemeClr val="bg1"/>
                          </a:solidFill>
                          <a:effectLst/>
                        </a:rPr>
                        <a:t>(2,8)</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tc>
                  <a:txBody>
                    <a:bodyPr/>
                    <a:lstStyle/>
                    <a:p>
                      <a:r>
                        <a:rPr lang="en-US" sz="700" dirty="0">
                          <a:solidFill>
                            <a:schemeClr val="bg1"/>
                          </a:solidFill>
                          <a:effectLst/>
                        </a:rPr>
                        <a:t>4x Creature 8 at (48,5) (51,2) (65,3) (82,5)</a:t>
                      </a:r>
                    </a:p>
                  </a:txBody>
                  <a:tcPr marL="37297" marR="37297" marT="18649" marB="18649"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chemeClr val="tx1"/>
                    </a:solidFill>
                  </a:tcPr>
                </a:tc>
                <a:extLst>
                  <a:ext uri="{0D108BD9-81ED-4DB2-BD59-A6C34878D82A}">
                    <a16:rowId xmlns:a16="http://schemas.microsoft.com/office/drawing/2014/main" val="691547434"/>
                  </a:ext>
                </a:extLst>
              </a:tr>
            </a:tbl>
          </a:graphicData>
        </a:graphic>
      </p:graphicFrame>
      <p:sp>
        <p:nvSpPr>
          <p:cNvPr id="8" name="Title 8">
            <a:extLst>
              <a:ext uri="{FF2B5EF4-FFF2-40B4-BE49-F238E27FC236}">
                <a16:creationId xmlns:a16="http://schemas.microsoft.com/office/drawing/2014/main" id="{0800B759-F8E7-7FCF-FE80-5577BFC6C917}"/>
              </a:ext>
            </a:extLst>
          </p:cNvPr>
          <p:cNvSpPr>
            <a:spLocks noGrp="1"/>
          </p:cNvSpPr>
          <p:nvPr>
            <p:ph type="title"/>
          </p:nvPr>
        </p:nvSpPr>
        <p:spPr>
          <a:xfrm>
            <a:off x="1212273" y="358558"/>
            <a:ext cx="5383113" cy="376293"/>
          </a:xfrm>
        </p:spPr>
        <p:txBody>
          <a:bodyPr/>
          <a:lstStyle/>
          <a:p>
            <a:r>
              <a:rPr lang="en-US" sz="3200" dirty="0">
                <a:latin typeface="Akira Expanded" panose="02000800000000000000" pitchFamily="50" charset="0"/>
              </a:rPr>
              <a:t>GAME LEVELS</a:t>
            </a:r>
          </a:p>
        </p:txBody>
      </p:sp>
    </p:spTree>
    <p:extLst>
      <p:ext uri="{BB962C8B-B14F-4D97-AF65-F5344CB8AC3E}">
        <p14:creationId xmlns:p14="http://schemas.microsoft.com/office/powerpoint/2010/main" val="17556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12</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23" name="Text Placeholder 32">
            <a:extLst>
              <a:ext uri="{FF2B5EF4-FFF2-40B4-BE49-F238E27FC236}">
                <a16:creationId xmlns:a16="http://schemas.microsoft.com/office/drawing/2014/main" id="{0970BCE9-8D80-CA33-D34F-F79D009415A5}"/>
              </a:ext>
            </a:extLst>
          </p:cNvPr>
          <p:cNvSpPr txBox="1">
            <a:spLocks/>
          </p:cNvSpPr>
          <p:nvPr/>
        </p:nvSpPr>
        <p:spPr>
          <a:xfrm>
            <a:off x="6228320" y="3428826"/>
            <a:ext cx="5267385" cy="80305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r>
              <a:rPr lang="en-US" sz="1600" b="0" i="0" dirty="0">
                <a:solidFill>
                  <a:srgbClr val="FFFFFF"/>
                </a:solidFill>
                <a:effectLst/>
                <a:latin typeface="+mj-lt"/>
              </a:rPr>
              <a:t>Other Collectables within the game are the jetpack and a revolver to shoot the enemies </a:t>
            </a:r>
          </a:p>
        </p:txBody>
      </p:sp>
      <p:sp>
        <p:nvSpPr>
          <p:cNvPr id="8" name="Title 8">
            <a:extLst>
              <a:ext uri="{FF2B5EF4-FFF2-40B4-BE49-F238E27FC236}">
                <a16:creationId xmlns:a16="http://schemas.microsoft.com/office/drawing/2014/main" id="{0800B759-F8E7-7FCF-FE80-5577BFC6C917}"/>
              </a:ext>
            </a:extLst>
          </p:cNvPr>
          <p:cNvSpPr>
            <a:spLocks noGrp="1"/>
          </p:cNvSpPr>
          <p:nvPr>
            <p:ph type="title"/>
          </p:nvPr>
        </p:nvSpPr>
        <p:spPr>
          <a:xfrm>
            <a:off x="870041" y="332013"/>
            <a:ext cx="5526457" cy="531232"/>
          </a:xfrm>
        </p:spPr>
        <p:txBody>
          <a:bodyPr/>
          <a:lstStyle/>
          <a:p>
            <a:r>
              <a:rPr lang="en-US" sz="3600" dirty="0">
                <a:latin typeface="Akira Expanded" panose="02000800000000000000" pitchFamily="50" charset="0"/>
              </a:rPr>
              <a:t>COLLECTABLES</a:t>
            </a:r>
          </a:p>
        </p:txBody>
      </p:sp>
      <p:pic>
        <p:nvPicPr>
          <p:cNvPr id="12" name="Picture 11">
            <a:extLst>
              <a:ext uri="{FF2B5EF4-FFF2-40B4-BE49-F238E27FC236}">
                <a16:creationId xmlns:a16="http://schemas.microsoft.com/office/drawing/2014/main" id="{B742C098-48A4-DAEF-73A3-E0A03332543A}"/>
              </a:ext>
            </a:extLst>
          </p:cNvPr>
          <p:cNvPicPr>
            <a:picLocks noChangeAspect="1"/>
          </p:cNvPicPr>
          <p:nvPr/>
        </p:nvPicPr>
        <p:blipFill>
          <a:blip r:embed="rId2"/>
          <a:stretch>
            <a:fillRect/>
          </a:stretch>
        </p:blipFill>
        <p:spPr>
          <a:xfrm>
            <a:off x="972609" y="1148431"/>
            <a:ext cx="1454174" cy="1152009"/>
          </a:xfrm>
          <a:prstGeom prst="rect">
            <a:avLst/>
          </a:prstGeom>
        </p:spPr>
      </p:pic>
      <p:pic>
        <p:nvPicPr>
          <p:cNvPr id="16" name="Picture 15">
            <a:extLst>
              <a:ext uri="{FF2B5EF4-FFF2-40B4-BE49-F238E27FC236}">
                <a16:creationId xmlns:a16="http://schemas.microsoft.com/office/drawing/2014/main" id="{E9E74DB5-970A-25F6-6C69-06B712052B1C}"/>
              </a:ext>
            </a:extLst>
          </p:cNvPr>
          <p:cNvPicPr>
            <a:picLocks noChangeAspect="1"/>
          </p:cNvPicPr>
          <p:nvPr/>
        </p:nvPicPr>
        <p:blipFill>
          <a:blip r:embed="rId3"/>
          <a:stretch>
            <a:fillRect/>
          </a:stretch>
        </p:blipFill>
        <p:spPr>
          <a:xfrm>
            <a:off x="952787" y="2156753"/>
            <a:ext cx="1369047" cy="1064814"/>
          </a:xfrm>
          <a:prstGeom prst="rect">
            <a:avLst/>
          </a:prstGeom>
        </p:spPr>
      </p:pic>
      <p:pic>
        <p:nvPicPr>
          <p:cNvPr id="18" name="Picture 17">
            <a:extLst>
              <a:ext uri="{FF2B5EF4-FFF2-40B4-BE49-F238E27FC236}">
                <a16:creationId xmlns:a16="http://schemas.microsoft.com/office/drawing/2014/main" id="{2D50E253-C68A-236E-D304-51F6A45B3CEB}"/>
              </a:ext>
            </a:extLst>
          </p:cNvPr>
          <p:cNvPicPr>
            <a:picLocks noChangeAspect="1"/>
          </p:cNvPicPr>
          <p:nvPr/>
        </p:nvPicPr>
        <p:blipFill>
          <a:blip r:embed="rId4"/>
          <a:stretch>
            <a:fillRect/>
          </a:stretch>
        </p:blipFill>
        <p:spPr>
          <a:xfrm>
            <a:off x="870041" y="3357386"/>
            <a:ext cx="1396220" cy="997299"/>
          </a:xfrm>
          <a:prstGeom prst="rect">
            <a:avLst/>
          </a:prstGeom>
        </p:spPr>
      </p:pic>
      <p:pic>
        <p:nvPicPr>
          <p:cNvPr id="21" name="Picture 20">
            <a:extLst>
              <a:ext uri="{FF2B5EF4-FFF2-40B4-BE49-F238E27FC236}">
                <a16:creationId xmlns:a16="http://schemas.microsoft.com/office/drawing/2014/main" id="{6AD6E37D-A765-3820-EB1F-D7642A72A97D}"/>
              </a:ext>
            </a:extLst>
          </p:cNvPr>
          <p:cNvPicPr>
            <a:picLocks noChangeAspect="1"/>
          </p:cNvPicPr>
          <p:nvPr/>
        </p:nvPicPr>
        <p:blipFill>
          <a:blip r:embed="rId5"/>
          <a:stretch>
            <a:fillRect/>
          </a:stretch>
        </p:blipFill>
        <p:spPr>
          <a:xfrm>
            <a:off x="4825858" y="2392549"/>
            <a:ext cx="1157702" cy="847389"/>
          </a:xfrm>
          <a:prstGeom prst="rect">
            <a:avLst/>
          </a:prstGeom>
        </p:spPr>
      </p:pic>
      <p:pic>
        <p:nvPicPr>
          <p:cNvPr id="24" name="Picture 23">
            <a:extLst>
              <a:ext uri="{FF2B5EF4-FFF2-40B4-BE49-F238E27FC236}">
                <a16:creationId xmlns:a16="http://schemas.microsoft.com/office/drawing/2014/main" id="{E5081025-FF3C-E937-9B04-C976BAB748E2}"/>
              </a:ext>
            </a:extLst>
          </p:cNvPr>
          <p:cNvPicPr>
            <a:picLocks noChangeAspect="1"/>
          </p:cNvPicPr>
          <p:nvPr/>
        </p:nvPicPr>
        <p:blipFill>
          <a:blip r:embed="rId6"/>
          <a:stretch>
            <a:fillRect/>
          </a:stretch>
        </p:blipFill>
        <p:spPr>
          <a:xfrm>
            <a:off x="1140800" y="4523692"/>
            <a:ext cx="1157702" cy="1079480"/>
          </a:xfrm>
          <a:prstGeom prst="rect">
            <a:avLst/>
          </a:prstGeom>
        </p:spPr>
      </p:pic>
      <p:pic>
        <p:nvPicPr>
          <p:cNvPr id="26" name="Picture 25">
            <a:extLst>
              <a:ext uri="{FF2B5EF4-FFF2-40B4-BE49-F238E27FC236}">
                <a16:creationId xmlns:a16="http://schemas.microsoft.com/office/drawing/2014/main" id="{A8F34A5A-C910-6C6A-66FB-D9BC2202CF3C}"/>
              </a:ext>
            </a:extLst>
          </p:cNvPr>
          <p:cNvPicPr>
            <a:picLocks noChangeAspect="1"/>
          </p:cNvPicPr>
          <p:nvPr/>
        </p:nvPicPr>
        <p:blipFill>
          <a:blip r:embed="rId7"/>
          <a:stretch>
            <a:fillRect/>
          </a:stretch>
        </p:blipFill>
        <p:spPr>
          <a:xfrm>
            <a:off x="1072023" y="5783053"/>
            <a:ext cx="1295255" cy="803057"/>
          </a:xfrm>
          <a:prstGeom prst="rect">
            <a:avLst/>
          </a:prstGeom>
        </p:spPr>
      </p:pic>
      <p:pic>
        <p:nvPicPr>
          <p:cNvPr id="28" name="Picture 27">
            <a:extLst>
              <a:ext uri="{FF2B5EF4-FFF2-40B4-BE49-F238E27FC236}">
                <a16:creationId xmlns:a16="http://schemas.microsoft.com/office/drawing/2014/main" id="{3E190C6A-E7B3-2B28-B7DF-108411F0C87E}"/>
              </a:ext>
            </a:extLst>
          </p:cNvPr>
          <p:cNvPicPr>
            <a:picLocks noChangeAspect="1"/>
          </p:cNvPicPr>
          <p:nvPr/>
        </p:nvPicPr>
        <p:blipFill>
          <a:blip r:embed="rId8"/>
          <a:stretch>
            <a:fillRect/>
          </a:stretch>
        </p:blipFill>
        <p:spPr>
          <a:xfrm>
            <a:off x="9837542" y="4288057"/>
            <a:ext cx="1079261" cy="1161230"/>
          </a:xfrm>
          <a:prstGeom prst="rect">
            <a:avLst/>
          </a:prstGeom>
        </p:spPr>
      </p:pic>
      <p:pic>
        <p:nvPicPr>
          <p:cNvPr id="30" name="Picture 29">
            <a:extLst>
              <a:ext uri="{FF2B5EF4-FFF2-40B4-BE49-F238E27FC236}">
                <a16:creationId xmlns:a16="http://schemas.microsoft.com/office/drawing/2014/main" id="{662E3CB0-FA07-D5D7-38CC-56811E542C06}"/>
              </a:ext>
            </a:extLst>
          </p:cNvPr>
          <p:cNvPicPr>
            <a:picLocks noChangeAspect="1"/>
          </p:cNvPicPr>
          <p:nvPr/>
        </p:nvPicPr>
        <p:blipFill>
          <a:blip r:embed="rId9"/>
          <a:srcRect r="3589"/>
          <a:stretch/>
        </p:blipFill>
        <p:spPr>
          <a:xfrm>
            <a:off x="4732223" y="1187684"/>
            <a:ext cx="1347472" cy="980794"/>
          </a:xfrm>
          <a:prstGeom prst="rect">
            <a:avLst/>
          </a:prstGeom>
        </p:spPr>
      </p:pic>
      <p:sp>
        <p:nvSpPr>
          <p:cNvPr id="31" name="Text Placeholder 32">
            <a:extLst>
              <a:ext uri="{FF2B5EF4-FFF2-40B4-BE49-F238E27FC236}">
                <a16:creationId xmlns:a16="http://schemas.microsoft.com/office/drawing/2014/main" id="{8E36E77E-828C-A88C-8355-315C770384CF}"/>
              </a:ext>
            </a:extLst>
          </p:cNvPr>
          <p:cNvSpPr txBox="1">
            <a:spLocks/>
          </p:cNvSpPr>
          <p:nvPr/>
        </p:nvSpPr>
        <p:spPr>
          <a:xfrm>
            <a:off x="2426783" y="1489237"/>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Purple Gem 50 Points</a:t>
            </a:r>
          </a:p>
        </p:txBody>
      </p:sp>
      <p:sp>
        <p:nvSpPr>
          <p:cNvPr id="32" name="Text Placeholder 32">
            <a:extLst>
              <a:ext uri="{FF2B5EF4-FFF2-40B4-BE49-F238E27FC236}">
                <a16:creationId xmlns:a16="http://schemas.microsoft.com/office/drawing/2014/main" id="{54409AB1-A677-E98E-603A-9F556F9C8E08}"/>
              </a:ext>
            </a:extLst>
          </p:cNvPr>
          <p:cNvSpPr txBox="1">
            <a:spLocks/>
          </p:cNvSpPr>
          <p:nvPr/>
        </p:nvSpPr>
        <p:spPr>
          <a:xfrm>
            <a:off x="2434502" y="2689160"/>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Blue Gem 100 Points</a:t>
            </a:r>
          </a:p>
        </p:txBody>
      </p:sp>
      <p:sp>
        <p:nvSpPr>
          <p:cNvPr id="33" name="Text Placeholder 32">
            <a:extLst>
              <a:ext uri="{FF2B5EF4-FFF2-40B4-BE49-F238E27FC236}">
                <a16:creationId xmlns:a16="http://schemas.microsoft.com/office/drawing/2014/main" id="{98EF741E-ED11-F7D2-1EA4-879EAB35FA1E}"/>
              </a:ext>
            </a:extLst>
          </p:cNvPr>
          <p:cNvSpPr txBox="1">
            <a:spLocks/>
          </p:cNvSpPr>
          <p:nvPr/>
        </p:nvSpPr>
        <p:spPr>
          <a:xfrm>
            <a:off x="2443930" y="3634512"/>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Red Gem 150 Points</a:t>
            </a:r>
          </a:p>
        </p:txBody>
      </p:sp>
      <p:sp>
        <p:nvSpPr>
          <p:cNvPr id="34" name="Text Placeholder 32">
            <a:extLst>
              <a:ext uri="{FF2B5EF4-FFF2-40B4-BE49-F238E27FC236}">
                <a16:creationId xmlns:a16="http://schemas.microsoft.com/office/drawing/2014/main" id="{535D9A68-DEF4-5677-ACDD-090C4348B9E8}"/>
              </a:ext>
            </a:extLst>
          </p:cNvPr>
          <p:cNvSpPr txBox="1">
            <a:spLocks/>
          </p:cNvSpPr>
          <p:nvPr/>
        </p:nvSpPr>
        <p:spPr>
          <a:xfrm>
            <a:off x="6400712" y="2665212"/>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Cup 1000 Points</a:t>
            </a:r>
          </a:p>
        </p:txBody>
      </p:sp>
      <p:sp>
        <p:nvSpPr>
          <p:cNvPr id="35" name="Text Placeholder 32">
            <a:extLst>
              <a:ext uri="{FF2B5EF4-FFF2-40B4-BE49-F238E27FC236}">
                <a16:creationId xmlns:a16="http://schemas.microsoft.com/office/drawing/2014/main" id="{40AF3767-3BA1-45CD-5F3D-A19699B41611}"/>
              </a:ext>
            </a:extLst>
          </p:cNvPr>
          <p:cNvSpPr txBox="1">
            <a:spLocks/>
          </p:cNvSpPr>
          <p:nvPr/>
        </p:nvSpPr>
        <p:spPr>
          <a:xfrm>
            <a:off x="2420598" y="4909547"/>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Ring 200 Points</a:t>
            </a:r>
          </a:p>
        </p:txBody>
      </p:sp>
      <p:sp>
        <p:nvSpPr>
          <p:cNvPr id="36" name="Text Placeholder 32">
            <a:extLst>
              <a:ext uri="{FF2B5EF4-FFF2-40B4-BE49-F238E27FC236}">
                <a16:creationId xmlns:a16="http://schemas.microsoft.com/office/drawing/2014/main" id="{351024EA-7C7E-6711-33D5-E32A4C177C4C}"/>
              </a:ext>
            </a:extLst>
          </p:cNvPr>
          <p:cNvSpPr txBox="1">
            <a:spLocks/>
          </p:cNvSpPr>
          <p:nvPr/>
        </p:nvSpPr>
        <p:spPr>
          <a:xfrm>
            <a:off x="2439122" y="6058772"/>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Crown 300 Points</a:t>
            </a:r>
          </a:p>
        </p:txBody>
      </p:sp>
      <p:sp>
        <p:nvSpPr>
          <p:cNvPr id="37" name="Text Placeholder 32">
            <a:extLst>
              <a:ext uri="{FF2B5EF4-FFF2-40B4-BE49-F238E27FC236}">
                <a16:creationId xmlns:a16="http://schemas.microsoft.com/office/drawing/2014/main" id="{12FC327D-3339-FDF3-1348-31FEA7830702}"/>
              </a:ext>
            </a:extLst>
          </p:cNvPr>
          <p:cNvSpPr txBox="1">
            <a:spLocks/>
          </p:cNvSpPr>
          <p:nvPr/>
        </p:nvSpPr>
        <p:spPr>
          <a:xfrm>
            <a:off x="6400712" y="1433189"/>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dirty="0">
                <a:solidFill>
                  <a:srgbClr val="FFFFFF"/>
                </a:solidFill>
                <a:latin typeface="+mj-lt"/>
              </a:rPr>
              <a:t>Green Staff</a:t>
            </a:r>
            <a:r>
              <a:rPr lang="en-US" sz="1600" b="0" i="0" dirty="0">
                <a:solidFill>
                  <a:srgbClr val="FFFFFF"/>
                </a:solidFill>
                <a:effectLst/>
                <a:latin typeface="+mj-lt"/>
              </a:rPr>
              <a:t>  500Points</a:t>
            </a:r>
          </a:p>
        </p:txBody>
      </p:sp>
      <p:pic>
        <p:nvPicPr>
          <p:cNvPr id="39" name="Picture 38">
            <a:extLst>
              <a:ext uri="{FF2B5EF4-FFF2-40B4-BE49-F238E27FC236}">
                <a16:creationId xmlns:a16="http://schemas.microsoft.com/office/drawing/2014/main" id="{C45B62A9-964F-C259-3FF6-10C6882E7F73}"/>
              </a:ext>
            </a:extLst>
          </p:cNvPr>
          <p:cNvPicPr>
            <a:picLocks noChangeAspect="1"/>
          </p:cNvPicPr>
          <p:nvPr/>
        </p:nvPicPr>
        <p:blipFill>
          <a:blip r:embed="rId10"/>
          <a:stretch>
            <a:fillRect/>
          </a:stretch>
        </p:blipFill>
        <p:spPr>
          <a:xfrm>
            <a:off x="7714704" y="4413235"/>
            <a:ext cx="1917008" cy="1079480"/>
          </a:xfrm>
          <a:prstGeom prst="rect">
            <a:avLst/>
          </a:prstGeom>
        </p:spPr>
      </p:pic>
      <p:sp>
        <p:nvSpPr>
          <p:cNvPr id="41" name="Text Placeholder 32">
            <a:extLst>
              <a:ext uri="{FF2B5EF4-FFF2-40B4-BE49-F238E27FC236}">
                <a16:creationId xmlns:a16="http://schemas.microsoft.com/office/drawing/2014/main" id="{A62BB4E7-BD5F-F15B-55A2-E79C3F5F46ED}"/>
              </a:ext>
            </a:extLst>
          </p:cNvPr>
          <p:cNvSpPr txBox="1">
            <a:spLocks/>
          </p:cNvSpPr>
          <p:nvPr/>
        </p:nvSpPr>
        <p:spPr>
          <a:xfrm>
            <a:off x="870041" y="810298"/>
            <a:ext cx="5267385" cy="80305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b="0" i="0" dirty="0">
                <a:solidFill>
                  <a:srgbClr val="FFFFFF"/>
                </a:solidFill>
                <a:effectLst/>
                <a:latin typeface="+mj-lt"/>
              </a:rPr>
              <a:t>The main collectables in the game are mentioned below</a:t>
            </a:r>
          </a:p>
        </p:txBody>
      </p:sp>
    </p:spTree>
    <p:extLst>
      <p:ext uri="{BB962C8B-B14F-4D97-AF65-F5344CB8AC3E}">
        <p14:creationId xmlns:p14="http://schemas.microsoft.com/office/powerpoint/2010/main" val="295217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13</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8" name="Title 8">
            <a:extLst>
              <a:ext uri="{FF2B5EF4-FFF2-40B4-BE49-F238E27FC236}">
                <a16:creationId xmlns:a16="http://schemas.microsoft.com/office/drawing/2014/main" id="{0800B759-F8E7-7FCF-FE80-5577BFC6C917}"/>
              </a:ext>
            </a:extLst>
          </p:cNvPr>
          <p:cNvSpPr>
            <a:spLocks noGrp="1"/>
          </p:cNvSpPr>
          <p:nvPr>
            <p:ph type="title"/>
          </p:nvPr>
        </p:nvSpPr>
        <p:spPr>
          <a:xfrm>
            <a:off x="870041" y="332013"/>
            <a:ext cx="5526457" cy="531232"/>
          </a:xfrm>
        </p:spPr>
        <p:txBody>
          <a:bodyPr/>
          <a:lstStyle/>
          <a:p>
            <a:r>
              <a:rPr lang="en-US" sz="3600" dirty="0">
                <a:latin typeface="Akira Expanded" panose="02000800000000000000" pitchFamily="50" charset="0"/>
              </a:rPr>
              <a:t>ENEMIES</a:t>
            </a:r>
          </a:p>
        </p:txBody>
      </p:sp>
      <p:sp>
        <p:nvSpPr>
          <p:cNvPr id="41" name="Text Placeholder 32">
            <a:extLst>
              <a:ext uri="{FF2B5EF4-FFF2-40B4-BE49-F238E27FC236}">
                <a16:creationId xmlns:a16="http://schemas.microsoft.com/office/drawing/2014/main" id="{A62BB4E7-BD5F-F15B-55A2-E79C3F5F46ED}"/>
              </a:ext>
            </a:extLst>
          </p:cNvPr>
          <p:cNvSpPr txBox="1">
            <a:spLocks/>
          </p:cNvSpPr>
          <p:nvPr/>
        </p:nvSpPr>
        <p:spPr>
          <a:xfrm>
            <a:off x="870041" y="810298"/>
            <a:ext cx="10149142" cy="59193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latin typeface="+mj-lt"/>
              </a:rPr>
              <a:t>After level 2, there are different types of enemies at each level of the game, each with a unique pattern that can be discovered by examining them.</a:t>
            </a:r>
            <a:endParaRPr lang="en-US" sz="1600" b="0" i="0" dirty="0">
              <a:solidFill>
                <a:srgbClr val="FFFFFF"/>
              </a:solidFill>
              <a:effectLst/>
              <a:latin typeface="+mj-lt"/>
            </a:endParaRPr>
          </a:p>
        </p:txBody>
      </p:sp>
      <p:pic>
        <p:nvPicPr>
          <p:cNvPr id="4" name="Picture 3">
            <a:extLst>
              <a:ext uri="{FF2B5EF4-FFF2-40B4-BE49-F238E27FC236}">
                <a16:creationId xmlns:a16="http://schemas.microsoft.com/office/drawing/2014/main" id="{9D0A05B5-DD60-707F-41C6-AA96D4EEF56E}"/>
              </a:ext>
            </a:extLst>
          </p:cNvPr>
          <p:cNvPicPr>
            <a:picLocks noChangeAspect="1"/>
          </p:cNvPicPr>
          <p:nvPr/>
        </p:nvPicPr>
        <p:blipFill>
          <a:blip r:embed="rId2"/>
          <a:stretch>
            <a:fillRect/>
          </a:stretch>
        </p:blipFill>
        <p:spPr>
          <a:xfrm>
            <a:off x="1086360" y="1613354"/>
            <a:ext cx="2184176" cy="1307890"/>
          </a:xfrm>
          <a:prstGeom prst="rect">
            <a:avLst/>
          </a:prstGeom>
        </p:spPr>
      </p:pic>
      <p:pic>
        <p:nvPicPr>
          <p:cNvPr id="6" name="Picture 5">
            <a:extLst>
              <a:ext uri="{FF2B5EF4-FFF2-40B4-BE49-F238E27FC236}">
                <a16:creationId xmlns:a16="http://schemas.microsoft.com/office/drawing/2014/main" id="{5C3236B6-47C2-AF9E-6501-FC6EFAAD38D2}"/>
              </a:ext>
            </a:extLst>
          </p:cNvPr>
          <p:cNvPicPr>
            <a:picLocks noChangeAspect="1"/>
          </p:cNvPicPr>
          <p:nvPr/>
        </p:nvPicPr>
        <p:blipFill>
          <a:blip r:embed="rId3"/>
          <a:stretch>
            <a:fillRect/>
          </a:stretch>
        </p:blipFill>
        <p:spPr>
          <a:xfrm>
            <a:off x="1263968" y="2960865"/>
            <a:ext cx="1828959" cy="1712217"/>
          </a:xfrm>
          <a:prstGeom prst="rect">
            <a:avLst/>
          </a:prstGeom>
        </p:spPr>
      </p:pic>
      <p:pic>
        <p:nvPicPr>
          <p:cNvPr id="9" name="Picture 8">
            <a:extLst>
              <a:ext uri="{FF2B5EF4-FFF2-40B4-BE49-F238E27FC236}">
                <a16:creationId xmlns:a16="http://schemas.microsoft.com/office/drawing/2014/main" id="{CB0BB6E4-5E6E-8298-B0F3-190061412DC8}"/>
              </a:ext>
            </a:extLst>
          </p:cNvPr>
          <p:cNvPicPr>
            <a:picLocks noChangeAspect="1"/>
          </p:cNvPicPr>
          <p:nvPr/>
        </p:nvPicPr>
        <p:blipFill>
          <a:blip r:embed="rId4"/>
          <a:stretch>
            <a:fillRect/>
          </a:stretch>
        </p:blipFill>
        <p:spPr>
          <a:xfrm>
            <a:off x="1141232" y="4712703"/>
            <a:ext cx="2229864" cy="1712217"/>
          </a:xfrm>
          <a:prstGeom prst="rect">
            <a:avLst/>
          </a:prstGeom>
        </p:spPr>
      </p:pic>
      <p:pic>
        <p:nvPicPr>
          <p:cNvPr id="11" name="Picture 10">
            <a:extLst>
              <a:ext uri="{FF2B5EF4-FFF2-40B4-BE49-F238E27FC236}">
                <a16:creationId xmlns:a16="http://schemas.microsoft.com/office/drawing/2014/main" id="{C6C4F241-FA62-85C0-935C-5784FA86E88D}"/>
              </a:ext>
            </a:extLst>
          </p:cNvPr>
          <p:cNvPicPr>
            <a:picLocks noChangeAspect="1"/>
          </p:cNvPicPr>
          <p:nvPr/>
        </p:nvPicPr>
        <p:blipFill>
          <a:blip r:embed="rId5"/>
          <a:srcRect l="16147" t="29717"/>
          <a:stretch/>
        </p:blipFill>
        <p:spPr>
          <a:xfrm>
            <a:off x="5289552" y="1724382"/>
            <a:ext cx="1919229" cy="919225"/>
          </a:xfrm>
          <a:prstGeom prst="rect">
            <a:avLst/>
          </a:prstGeom>
        </p:spPr>
      </p:pic>
      <p:pic>
        <p:nvPicPr>
          <p:cNvPr id="14" name="Picture 13">
            <a:extLst>
              <a:ext uri="{FF2B5EF4-FFF2-40B4-BE49-F238E27FC236}">
                <a16:creationId xmlns:a16="http://schemas.microsoft.com/office/drawing/2014/main" id="{BCB93A44-998B-E534-F921-B14B3BD7E0F2}"/>
              </a:ext>
            </a:extLst>
          </p:cNvPr>
          <p:cNvPicPr>
            <a:picLocks noChangeAspect="1"/>
          </p:cNvPicPr>
          <p:nvPr/>
        </p:nvPicPr>
        <p:blipFill>
          <a:blip r:embed="rId6"/>
          <a:stretch>
            <a:fillRect/>
          </a:stretch>
        </p:blipFill>
        <p:spPr>
          <a:xfrm>
            <a:off x="4826058" y="2778043"/>
            <a:ext cx="2748002" cy="1712217"/>
          </a:xfrm>
          <a:prstGeom prst="rect">
            <a:avLst/>
          </a:prstGeom>
        </p:spPr>
      </p:pic>
      <p:pic>
        <p:nvPicPr>
          <p:cNvPr id="17" name="Picture 16">
            <a:extLst>
              <a:ext uri="{FF2B5EF4-FFF2-40B4-BE49-F238E27FC236}">
                <a16:creationId xmlns:a16="http://schemas.microsoft.com/office/drawing/2014/main" id="{DFB1AFF0-7ECC-2978-FB46-B865EF9C9CBC}"/>
              </a:ext>
            </a:extLst>
          </p:cNvPr>
          <p:cNvPicPr>
            <a:picLocks noChangeAspect="1"/>
          </p:cNvPicPr>
          <p:nvPr/>
        </p:nvPicPr>
        <p:blipFill>
          <a:blip r:embed="rId7"/>
          <a:srcRect l="10339" t="22526" r="38253" b="29244"/>
          <a:stretch/>
        </p:blipFill>
        <p:spPr>
          <a:xfrm>
            <a:off x="5461733" y="4135746"/>
            <a:ext cx="1476651" cy="977900"/>
          </a:xfrm>
          <a:prstGeom prst="rect">
            <a:avLst/>
          </a:prstGeom>
        </p:spPr>
      </p:pic>
      <p:pic>
        <p:nvPicPr>
          <p:cNvPr id="22" name="Picture 21">
            <a:extLst>
              <a:ext uri="{FF2B5EF4-FFF2-40B4-BE49-F238E27FC236}">
                <a16:creationId xmlns:a16="http://schemas.microsoft.com/office/drawing/2014/main" id="{7839BDAF-BC17-1DEE-CE29-A43FA95354EF}"/>
              </a:ext>
            </a:extLst>
          </p:cNvPr>
          <p:cNvPicPr>
            <a:picLocks noChangeAspect="1"/>
          </p:cNvPicPr>
          <p:nvPr/>
        </p:nvPicPr>
        <p:blipFill>
          <a:blip r:embed="rId8"/>
          <a:stretch>
            <a:fillRect/>
          </a:stretch>
        </p:blipFill>
        <p:spPr>
          <a:xfrm>
            <a:off x="5238454" y="5267408"/>
            <a:ext cx="1970327" cy="1307889"/>
          </a:xfrm>
          <a:prstGeom prst="rect">
            <a:avLst/>
          </a:prstGeom>
        </p:spPr>
      </p:pic>
      <p:pic>
        <p:nvPicPr>
          <p:cNvPr id="27" name="Picture 26">
            <a:extLst>
              <a:ext uri="{FF2B5EF4-FFF2-40B4-BE49-F238E27FC236}">
                <a16:creationId xmlns:a16="http://schemas.microsoft.com/office/drawing/2014/main" id="{217A4BC1-CC64-FA77-4EB8-BAE601B6CF7B}"/>
              </a:ext>
            </a:extLst>
          </p:cNvPr>
          <p:cNvPicPr>
            <a:picLocks noChangeAspect="1"/>
          </p:cNvPicPr>
          <p:nvPr/>
        </p:nvPicPr>
        <p:blipFill>
          <a:blip r:embed="rId9"/>
          <a:srcRect t="3815"/>
          <a:stretch/>
        </p:blipFill>
        <p:spPr>
          <a:xfrm>
            <a:off x="9825353" y="1822319"/>
            <a:ext cx="1367171" cy="1541042"/>
          </a:xfrm>
          <a:prstGeom prst="rect">
            <a:avLst/>
          </a:prstGeom>
        </p:spPr>
      </p:pic>
      <p:sp>
        <p:nvSpPr>
          <p:cNvPr id="3" name="Text Placeholder 32">
            <a:extLst>
              <a:ext uri="{FF2B5EF4-FFF2-40B4-BE49-F238E27FC236}">
                <a16:creationId xmlns:a16="http://schemas.microsoft.com/office/drawing/2014/main" id="{AC093034-A425-59C7-2D4E-9BF58DDD559C}"/>
              </a:ext>
            </a:extLst>
          </p:cNvPr>
          <p:cNvSpPr txBox="1">
            <a:spLocks/>
          </p:cNvSpPr>
          <p:nvPr/>
        </p:nvSpPr>
        <p:spPr>
          <a:xfrm>
            <a:off x="3289690" y="1742893"/>
            <a:ext cx="1919228" cy="91922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b="0" i="0" dirty="0">
                <a:solidFill>
                  <a:srgbClr val="FFFFFF"/>
                </a:solidFill>
                <a:effectLst/>
                <a:latin typeface="+mj-lt"/>
              </a:rPr>
              <a:t>Level 3            Movement :Circular Firing: 1 shot after every rotation                     </a:t>
            </a:r>
            <a:r>
              <a:rPr lang="en-US" dirty="0">
                <a:solidFill>
                  <a:srgbClr val="FFFFFF"/>
                </a:solidFill>
                <a:latin typeface="+mj-lt"/>
              </a:rPr>
              <a:t>Kill Reward: 300</a:t>
            </a:r>
            <a:endParaRPr lang="en-US" b="0" i="0" dirty="0">
              <a:solidFill>
                <a:srgbClr val="FFFFFF"/>
              </a:solidFill>
              <a:effectLst/>
              <a:latin typeface="+mj-lt"/>
            </a:endParaRPr>
          </a:p>
        </p:txBody>
      </p:sp>
      <p:sp>
        <p:nvSpPr>
          <p:cNvPr id="7" name="Text Placeholder 32">
            <a:extLst>
              <a:ext uri="{FF2B5EF4-FFF2-40B4-BE49-F238E27FC236}">
                <a16:creationId xmlns:a16="http://schemas.microsoft.com/office/drawing/2014/main" id="{466D891D-581A-6E89-88C2-BF7C8A0736BA}"/>
              </a:ext>
            </a:extLst>
          </p:cNvPr>
          <p:cNvSpPr txBox="1">
            <a:spLocks/>
          </p:cNvSpPr>
          <p:nvPr/>
        </p:nvSpPr>
        <p:spPr>
          <a:xfrm>
            <a:off x="3367033" y="3196466"/>
            <a:ext cx="1919228" cy="116468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b="0" i="0" dirty="0">
                <a:solidFill>
                  <a:srgbClr val="FFFFFF"/>
                </a:solidFill>
                <a:effectLst/>
                <a:latin typeface="+mj-lt"/>
              </a:rPr>
              <a:t>Level 4            Movement :Circular Firing: 3 shots during rotation                     </a:t>
            </a:r>
            <a:r>
              <a:rPr lang="en-US" dirty="0">
                <a:solidFill>
                  <a:srgbClr val="FFFFFF"/>
                </a:solidFill>
                <a:latin typeface="+mj-lt"/>
              </a:rPr>
              <a:t>Kill Reward: 400</a:t>
            </a:r>
            <a:endParaRPr lang="en-US" b="0" i="0" dirty="0">
              <a:solidFill>
                <a:srgbClr val="FFFFFF"/>
              </a:solidFill>
              <a:effectLst/>
              <a:latin typeface="+mj-lt"/>
            </a:endParaRPr>
          </a:p>
          <a:p>
            <a:pPr algn="l"/>
            <a:endParaRPr lang="en-US" b="0" i="0" dirty="0">
              <a:solidFill>
                <a:srgbClr val="FFFFFF"/>
              </a:solidFill>
              <a:effectLst/>
              <a:latin typeface="+mj-lt"/>
            </a:endParaRPr>
          </a:p>
        </p:txBody>
      </p:sp>
      <p:sp>
        <p:nvSpPr>
          <p:cNvPr id="10" name="Text Placeholder 32">
            <a:extLst>
              <a:ext uri="{FF2B5EF4-FFF2-40B4-BE49-F238E27FC236}">
                <a16:creationId xmlns:a16="http://schemas.microsoft.com/office/drawing/2014/main" id="{060EFFEA-47A3-CDF1-2547-DD2461779E93}"/>
              </a:ext>
            </a:extLst>
          </p:cNvPr>
          <p:cNvSpPr txBox="1">
            <a:spLocks/>
          </p:cNvSpPr>
          <p:nvPr/>
        </p:nvSpPr>
        <p:spPr>
          <a:xfrm>
            <a:off x="3380181" y="4848742"/>
            <a:ext cx="1919228" cy="1394661"/>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b="0" i="0" dirty="0">
                <a:solidFill>
                  <a:srgbClr val="FFFFFF"/>
                </a:solidFill>
                <a:effectLst/>
                <a:latin typeface="+mj-lt"/>
              </a:rPr>
              <a:t>Level 5                Movement: Circular Firing: 2 shots during rotation                     </a:t>
            </a:r>
            <a:r>
              <a:rPr lang="en-US" dirty="0">
                <a:solidFill>
                  <a:srgbClr val="FFFFFF"/>
                </a:solidFill>
                <a:latin typeface="+mj-lt"/>
              </a:rPr>
              <a:t>Kill Reward: 500</a:t>
            </a:r>
            <a:endParaRPr lang="en-US" b="0" i="0" dirty="0">
              <a:solidFill>
                <a:srgbClr val="FFFFFF"/>
              </a:solidFill>
              <a:effectLst/>
              <a:latin typeface="+mj-lt"/>
            </a:endParaRPr>
          </a:p>
          <a:p>
            <a:pPr algn="l"/>
            <a:endParaRPr lang="en-US" sz="1600" b="0" i="0" dirty="0">
              <a:solidFill>
                <a:srgbClr val="FFFFFF"/>
              </a:solidFill>
              <a:effectLst/>
              <a:latin typeface="+mj-lt"/>
            </a:endParaRPr>
          </a:p>
        </p:txBody>
      </p:sp>
      <p:sp>
        <p:nvSpPr>
          <p:cNvPr id="12" name="Text Placeholder 32">
            <a:extLst>
              <a:ext uri="{FF2B5EF4-FFF2-40B4-BE49-F238E27FC236}">
                <a16:creationId xmlns:a16="http://schemas.microsoft.com/office/drawing/2014/main" id="{ADD4811B-971A-A576-6223-81E9065D24E1}"/>
              </a:ext>
            </a:extLst>
          </p:cNvPr>
          <p:cNvSpPr txBox="1">
            <a:spLocks/>
          </p:cNvSpPr>
          <p:nvPr/>
        </p:nvSpPr>
        <p:spPr>
          <a:xfrm>
            <a:off x="7463198" y="2756908"/>
            <a:ext cx="1919228" cy="91922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Level 7         Movement :Circular </a:t>
            </a:r>
            <a:r>
              <a:rPr lang="en-US" b="0" i="0" dirty="0">
                <a:solidFill>
                  <a:srgbClr val="FFFFFF"/>
                </a:solidFill>
                <a:effectLst/>
                <a:latin typeface="+mj-lt"/>
              </a:rPr>
              <a:t>Firing: 1 shot after every rotation                      </a:t>
            </a:r>
            <a:r>
              <a:rPr lang="en-US" dirty="0">
                <a:solidFill>
                  <a:srgbClr val="FFFFFF"/>
                </a:solidFill>
                <a:latin typeface="+mj-lt"/>
              </a:rPr>
              <a:t>Kill Reward: 700</a:t>
            </a:r>
            <a:endParaRPr lang="en-US" sz="1600" b="0" i="0" dirty="0">
              <a:solidFill>
                <a:srgbClr val="FFFFFF"/>
              </a:solidFill>
              <a:effectLst/>
              <a:latin typeface="+mj-lt"/>
            </a:endParaRPr>
          </a:p>
        </p:txBody>
      </p:sp>
      <p:sp>
        <p:nvSpPr>
          <p:cNvPr id="13" name="Text Placeholder 32">
            <a:extLst>
              <a:ext uri="{FF2B5EF4-FFF2-40B4-BE49-F238E27FC236}">
                <a16:creationId xmlns:a16="http://schemas.microsoft.com/office/drawing/2014/main" id="{DD9181CC-3A7A-419E-E6B3-18E398FA85DD}"/>
              </a:ext>
            </a:extLst>
          </p:cNvPr>
          <p:cNvSpPr txBox="1">
            <a:spLocks/>
          </p:cNvSpPr>
          <p:nvPr/>
        </p:nvSpPr>
        <p:spPr>
          <a:xfrm>
            <a:off x="7463198" y="1485679"/>
            <a:ext cx="1919228" cy="93388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b="0" i="0" dirty="0">
                <a:solidFill>
                  <a:srgbClr val="FFFFFF"/>
                </a:solidFill>
                <a:effectLst/>
                <a:latin typeface="+mj-lt"/>
              </a:rPr>
              <a:t>Level 6            Movement :Linear  Firing: 1 shot after every rotation                      </a:t>
            </a:r>
            <a:r>
              <a:rPr lang="en-US" dirty="0">
                <a:solidFill>
                  <a:srgbClr val="FFFFFF"/>
                </a:solidFill>
                <a:latin typeface="+mj-lt"/>
              </a:rPr>
              <a:t>Kill Reward: 600</a:t>
            </a:r>
            <a:endParaRPr lang="en-US" b="0" i="0" dirty="0">
              <a:solidFill>
                <a:srgbClr val="FFFFFF"/>
              </a:solidFill>
              <a:effectLst/>
              <a:latin typeface="+mj-lt"/>
            </a:endParaRPr>
          </a:p>
          <a:p>
            <a:pPr algn="l"/>
            <a:endParaRPr lang="en-US" b="0" i="0" dirty="0">
              <a:solidFill>
                <a:srgbClr val="FFFFFF"/>
              </a:solidFill>
              <a:effectLst/>
              <a:latin typeface="+mj-lt"/>
            </a:endParaRPr>
          </a:p>
        </p:txBody>
      </p:sp>
      <p:sp>
        <p:nvSpPr>
          <p:cNvPr id="15" name="Text Placeholder 32">
            <a:extLst>
              <a:ext uri="{FF2B5EF4-FFF2-40B4-BE49-F238E27FC236}">
                <a16:creationId xmlns:a16="http://schemas.microsoft.com/office/drawing/2014/main" id="{E0A51D78-E42F-2A1E-B166-09656F3E57C2}"/>
              </a:ext>
            </a:extLst>
          </p:cNvPr>
          <p:cNvSpPr txBox="1">
            <a:spLocks/>
          </p:cNvSpPr>
          <p:nvPr/>
        </p:nvSpPr>
        <p:spPr>
          <a:xfrm>
            <a:off x="7463198" y="4043213"/>
            <a:ext cx="1919228" cy="91922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Level 8        Movement :Circular </a:t>
            </a:r>
            <a:r>
              <a:rPr lang="en-US" b="0" i="0" dirty="0">
                <a:solidFill>
                  <a:srgbClr val="FFFFFF"/>
                </a:solidFill>
                <a:effectLst/>
                <a:latin typeface="+mj-lt"/>
              </a:rPr>
              <a:t>Firing: 2 shot after every rotation                      </a:t>
            </a:r>
            <a:r>
              <a:rPr lang="en-US" dirty="0">
                <a:solidFill>
                  <a:srgbClr val="FFFFFF"/>
                </a:solidFill>
                <a:latin typeface="+mj-lt"/>
              </a:rPr>
              <a:t>Kill Reward: 800</a:t>
            </a:r>
            <a:endParaRPr lang="en-US" sz="1600" b="0" i="0" dirty="0">
              <a:solidFill>
                <a:srgbClr val="FFFFFF"/>
              </a:solidFill>
              <a:effectLst/>
              <a:latin typeface="+mj-lt"/>
            </a:endParaRPr>
          </a:p>
        </p:txBody>
      </p:sp>
      <p:sp>
        <p:nvSpPr>
          <p:cNvPr id="16" name="Text Placeholder 32">
            <a:extLst>
              <a:ext uri="{FF2B5EF4-FFF2-40B4-BE49-F238E27FC236}">
                <a16:creationId xmlns:a16="http://schemas.microsoft.com/office/drawing/2014/main" id="{257B32A0-40B7-C526-897A-AB48235EF311}"/>
              </a:ext>
            </a:extLst>
          </p:cNvPr>
          <p:cNvSpPr txBox="1">
            <a:spLocks/>
          </p:cNvSpPr>
          <p:nvPr/>
        </p:nvSpPr>
        <p:spPr>
          <a:xfrm>
            <a:off x="7450809" y="5434617"/>
            <a:ext cx="1919228" cy="91922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Level 9         Movement :Linear </a:t>
            </a:r>
            <a:r>
              <a:rPr lang="en-US" b="0" i="0" dirty="0">
                <a:solidFill>
                  <a:srgbClr val="FFFFFF"/>
                </a:solidFill>
                <a:effectLst/>
                <a:latin typeface="+mj-lt"/>
              </a:rPr>
              <a:t>Firing: 1 shot after every 2 rotation                      </a:t>
            </a:r>
            <a:r>
              <a:rPr lang="en-US" dirty="0">
                <a:solidFill>
                  <a:srgbClr val="FFFFFF"/>
                </a:solidFill>
                <a:latin typeface="+mj-lt"/>
              </a:rPr>
              <a:t>Kill Reward: 900</a:t>
            </a:r>
            <a:endParaRPr lang="en-US" sz="1600" b="0" i="0" dirty="0">
              <a:solidFill>
                <a:srgbClr val="FFFFFF"/>
              </a:solidFill>
              <a:effectLst/>
              <a:latin typeface="+mj-lt"/>
            </a:endParaRPr>
          </a:p>
        </p:txBody>
      </p:sp>
      <p:sp>
        <p:nvSpPr>
          <p:cNvPr id="18" name="Text Placeholder 32">
            <a:extLst>
              <a:ext uri="{FF2B5EF4-FFF2-40B4-BE49-F238E27FC236}">
                <a16:creationId xmlns:a16="http://schemas.microsoft.com/office/drawing/2014/main" id="{6D67CAC3-D622-374C-8D25-83CBE88FFCEB}"/>
              </a:ext>
            </a:extLst>
          </p:cNvPr>
          <p:cNvSpPr txBox="1">
            <a:spLocks/>
          </p:cNvSpPr>
          <p:nvPr/>
        </p:nvSpPr>
        <p:spPr>
          <a:xfrm>
            <a:off x="9666984" y="3676133"/>
            <a:ext cx="1919228" cy="91922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Level </a:t>
            </a:r>
            <a:r>
              <a:rPr lang="en-US" sz="1600" dirty="0">
                <a:solidFill>
                  <a:srgbClr val="FFFFFF"/>
                </a:solidFill>
                <a:latin typeface="+mj-lt"/>
              </a:rPr>
              <a:t>10      </a:t>
            </a:r>
            <a:r>
              <a:rPr lang="en-US" sz="1600" b="0" i="0" dirty="0">
                <a:solidFill>
                  <a:srgbClr val="FFFFFF"/>
                </a:solidFill>
                <a:effectLst/>
                <a:latin typeface="+mj-lt"/>
              </a:rPr>
              <a:t>Movement :Linear </a:t>
            </a:r>
            <a:r>
              <a:rPr lang="en-US" b="0" i="0" dirty="0">
                <a:solidFill>
                  <a:srgbClr val="FFFFFF"/>
                </a:solidFill>
                <a:effectLst/>
                <a:latin typeface="+mj-lt"/>
              </a:rPr>
              <a:t>Firing: 1 shot after one complete linear movement.                 </a:t>
            </a:r>
            <a:r>
              <a:rPr lang="en-US" dirty="0">
                <a:solidFill>
                  <a:srgbClr val="FFFFFF"/>
                </a:solidFill>
                <a:latin typeface="+mj-lt"/>
              </a:rPr>
              <a:t>Kill Reward: 10000</a:t>
            </a:r>
            <a:endParaRPr lang="en-US" sz="1600" b="0" i="0" dirty="0">
              <a:solidFill>
                <a:srgbClr val="FFFFFF"/>
              </a:solidFill>
              <a:effectLst/>
              <a:latin typeface="+mj-lt"/>
            </a:endParaRPr>
          </a:p>
        </p:txBody>
      </p:sp>
    </p:spTree>
    <p:extLst>
      <p:ext uri="{BB962C8B-B14F-4D97-AF65-F5344CB8AC3E}">
        <p14:creationId xmlns:p14="http://schemas.microsoft.com/office/powerpoint/2010/main" val="308575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14</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8" name="Title 8">
            <a:extLst>
              <a:ext uri="{FF2B5EF4-FFF2-40B4-BE49-F238E27FC236}">
                <a16:creationId xmlns:a16="http://schemas.microsoft.com/office/drawing/2014/main" id="{0800B759-F8E7-7FCF-FE80-5577BFC6C917}"/>
              </a:ext>
            </a:extLst>
          </p:cNvPr>
          <p:cNvSpPr>
            <a:spLocks noGrp="1"/>
          </p:cNvSpPr>
          <p:nvPr>
            <p:ph type="title"/>
          </p:nvPr>
        </p:nvSpPr>
        <p:spPr>
          <a:xfrm>
            <a:off x="870041" y="332013"/>
            <a:ext cx="5716289" cy="531232"/>
          </a:xfrm>
        </p:spPr>
        <p:txBody>
          <a:bodyPr/>
          <a:lstStyle/>
          <a:p>
            <a:r>
              <a:rPr lang="en-US" sz="3600" dirty="0">
                <a:latin typeface="Akira Expanded" panose="02000800000000000000" pitchFamily="50" charset="0"/>
              </a:rPr>
              <a:t>WORLD BUILDING</a:t>
            </a:r>
          </a:p>
        </p:txBody>
      </p:sp>
      <p:sp>
        <p:nvSpPr>
          <p:cNvPr id="41" name="Text Placeholder 32">
            <a:extLst>
              <a:ext uri="{FF2B5EF4-FFF2-40B4-BE49-F238E27FC236}">
                <a16:creationId xmlns:a16="http://schemas.microsoft.com/office/drawing/2014/main" id="{A62BB4E7-BD5F-F15B-55A2-E79C3F5F46ED}"/>
              </a:ext>
            </a:extLst>
          </p:cNvPr>
          <p:cNvSpPr txBox="1">
            <a:spLocks/>
          </p:cNvSpPr>
          <p:nvPr/>
        </p:nvSpPr>
        <p:spPr>
          <a:xfrm>
            <a:off x="870041" y="810298"/>
            <a:ext cx="10149142" cy="80305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latin typeface="+mj-lt"/>
              </a:rPr>
              <a:t>Some of the elements used in the game to make interactive are the entry and exit of the character. Dave enters through a pipe and exit through a door. </a:t>
            </a:r>
            <a:endParaRPr lang="en-US" sz="1600" b="0" i="0" dirty="0">
              <a:solidFill>
                <a:srgbClr val="FFFFFF"/>
              </a:solidFill>
              <a:effectLst/>
              <a:latin typeface="+mj-lt"/>
            </a:endParaRPr>
          </a:p>
        </p:txBody>
      </p:sp>
      <p:pic>
        <p:nvPicPr>
          <p:cNvPr id="38" name="Picture 37">
            <a:extLst>
              <a:ext uri="{FF2B5EF4-FFF2-40B4-BE49-F238E27FC236}">
                <a16:creationId xmlns:a16="http://schemas.microsoft.com/office/drawing/2014/main" id="{F065C61E-9220-9E73-C957-83E17424DBB8}"/>
              </a:ext>
            </a:extLst>
          </p:cNvPr>
          <p:cNvPicPr>
            <a:picLocks noChangeAspect="1"/>
          </p:cNvPicPr>
          <p:nvPr/>
        </p:nvPicPr>
        <p:blipFill>
          <a:blip r:embed="rId2"/>
          <a:srcRect l="2420"/>
          <a:stretch/>
        </p:blipFill>
        <p:spPr>
          <a:xfrm>
            <a:off x="1629417" y="1694350"/>
            <a:ext cx="2438632" cy="1129106"/>
          </a:xfrm>
          <a:prstGeom prst="rect">
            <a:avLst/>
          </a:prstGeom>
        </p:spPr>
      </p:pic>
      <p:pic>
        <p:nvPicPr>
          <p:cNvPr id="42" name="Picture 41">
            <a:extLst>
              <a:ext uri="{FF2B5EF4-FFF2-40B4-BE49-F238E27FC236}">
                <a16:creationId xmlns:a16="http://schemas.microsoft.com/office/drawing/2014/main" id="{54664C23-C769-F2E3-50F4-1892EE980147}"/>
              </a:ext>
            </a:extLst>
          </p:cNvPr>
          <p:cNvPicPr>
            <a:picLocks noChangeAspect="1"/>
          </p:cNvPicPr>
          <p:nvPr/>
        </p:nvPicPr>
        <p:blipFill>
          <a:blip r:embed="rId3"/>
          <a:stretch>
            <a:fillRect/>
          </a:stretch>
        </p:blipFill>
        <p:spPr>
          <a:xfrm>
            <a:off x="1096077" y="5017442"/>
            <a:ext cx="2331851" cy="1129106"/>
          </a:xfrm>
          <a:prstGeom prst="rect">
            <a:avLst/>
          </a:prstGeom>
        </p:spPr>
      </p:pic>
      <p:pic>
        <p:nvPicPr>
          <p:cNvPr id="44" name="Picture 43">
            <a:extLst>
              <a:ext uri="{FF2B5EF4-FFF2-40B4-BE49-F238E27FC236}">
                <a16:creationId xmlns:a16="http://schemas.microsoft.com/office/drawing/2014/main" id="{D4CD4877-DAF1-F4A4-A507-DA66AFE7F2CD}"/>
              </a:ext>
            </a:extLst>
          </p:cNvPr>
          <p:cNvPicPr>
            <a:picLocks noChangeAspect="1"/>
          </p:cNvPicPr>
          <p:nvPr/>
        </p:nvPicPr>
        <p:blipFill>
          <a:blip r:embed="rId4"/>
          <a:stretch>
            <a:fillRect/>
          </a:stretch>
        </p:blipFill>
        <p:spPr>
          <a:xfrm>
            <a:off x="3728185" y="5017442"/>
            <a:ext cx="2271190" cy="1129106"/>
          </a:xfrm>
          <a:prstGeom prst="rect">
            <a:avLst/>
          </a:prstGeom>
        </p:spPr>
      </p:pic>
      <p:pic>
        <p:nvPicPr>
          <p:cNvPr id="46" name="Picture 45">
            <a:extLst>
              <a:ext uri="{FF2B5EF4-FFF2-40B4-BE49-F238E27FC236}">
                <a16:creationId xmlns:a16="http://schemas.microsoft.com/office/drawing/2014/main" id="{E18A4E8E-53A5-A18F-23F7-E16BFB65A4CA}"/>
              </a:ext>
            </a:extLst>
          </p:cNvPr>
          <p:cNvPicPr>
            <a:picLocks noChangeAspect="1"/>
          </p:cNvPicPr>
          <p:nvPr/>
        </p:nvPicPr>
        <p:blipFill>
          <a:blip r:embed="rId5"/>
          <a:stretch>
            <a:fillRect/>
          </a:stretch>
        </p:blipFill>
        <p:spPr>
          <a:xfrm rot="5400000">
            <a:off x="6789240" y="4726065"/>
            <a:ext cx="983883" cy="1857081"/>
          </a:xfrm>
          <a:prstGeom prst="rect">
            <a:avLst/>
          </a:prstGeom>
        </p:spPr>
      </p:pic>
      <p:pic>
        <p:nvPicPr>
          <p:cNvPr id="48" name="Picture 47">
            <a:extLst>
              <a:ext uri="{FF2B5EF4-FFF2-40B4-BE49-F238E27FC236}">
                <a16:creationId xmlns:a16="http://schemas.microsoft.com/office/drawing/2014/main" id="{76F8919F-6942-599D-0CB9-FD4D86EF4BC1}"/>
              </a:ext>
            </a:extLst>
          </p:cNvPr>
          <p:cNvPicPr>
            <a:picLocks noChangeAspect="1"/>
          </p:cNvPicPr>
          <p:nvPr/>
        </p:nvPicPr>
        <p:blipFill>
          <a:blip r:embed="rId6"/>
          <a:stretch>
            <a:fillRect/>
          </a:stretch>
        </p:blipFill>
        <p:spPr>
          <a:xfrm>
            <a:off x="1276910" y="3999081"/>
            <a:ext cx="6449325" cy="590632"/>
          </a:xfrm>
          <a:prstGeom prst="rect">
            <a:avLst/>
          </a:prstGeom>
        </p:spPr>
      </p:pic>
      <p:pic>
        <p:nvPicPr>
          <p:cNvPr id="52" name="Picture 51">
            <a:extLst>
              <a:ext uri="{FF2B5EF4-FFF2-40B4-BE49-F238E27FC236}">
                <a16:creationId xmlns:a16="http://schemas.microsoft.com/office/drawing/2014/main" id="{1E9B2E2A-2683-5FBD-96FB-32DD4AAFBD53}"/>
              </a:ext>
            </a:extLst>
          </p:cNvPr>
          <p:cNvPicPr>
            <a:picLocks noChangeAspect="1"/>
          </p:cNvPicPr>
          <p:nvPr/>
        </p:nvPicPr>
        <p:blipFill>
          <a:blip r:embed="rId7"/>
          <a:srcRect r="4167"/>
          <a:stretch/>
        </p:blipFill>
        <p:spPr>
          <a:xfrm>
            <a:off x="5207788" y="1388568"/>
            <a:ext cx="1473647" cy="1901836"/>
          </a:xfrm>
          <a:prstGeom prst="rect">
            <a:avLst/>
          </a:prstGeom>
        </p:spPr>
      </p:pic>
      <p:pic>
        <p:nvPicPr>
          <p:cNvPr id="4" name="Picture 3">
            <a:extLst>
              <a:ext uri="{FF2B5EF4-FFF2-40B4-BE49-F238E27FC236}">
                <a16:creationId xmlns:a16="http://schemas.microsoft.com/office/drawing/2014/main" id="{A2891124-3A55-7C33-B56D-973532901577}"/>
              </a:ext>
            </a:extLst>
          </p:cNvPr>
          <p:cNvPicPr>
            <a:picLocks noChangeAspect="1"/>
          </p:cNvPicPr>
          <p:nvPr/>
        </p:nvPicPr>
        <p:blipFill>
          <a:blip r:embed="rId8"/>
          <a:stretch>
            <a:fillRect/>
          </a:stretch>
        </p:blipFill>
        <p:spPr>
          <a:xfrm>
            <a:off x="8872784" y="3141518"/>
            <a:ext cx="2146398" cy="3150803"/>
          </a:xfrm>
          <a:prstGeom prst="rect">
            <a:avLst/>
          </a:prstGeom>
        </p:spPr>
      </p:pic>
      <p:pic>
        <p:nvPicPr>
          <p:cNvPr id="6" name="Picture 5">
            <a:extLst>
              <a:ext uri="{FF2B5EF4-FFF2-40B4-BE49-F238E27FC236}">
                <a16:creationId xmlns:a16="http://schemas.microsoft.com/office/drawing/2014/main" id="{75873AB7-E57F-6296-374F-B82E7B0327C6}"/>
              </a:ext>
            </a:extLst>
          </p:cNvPr>
          <p:cNvPicPr>
            <a:picLocks noChangeAspect="1"/>
          </p:cNvPicPr>
          <p:nvPr/>
        </p:nvPicPr>
        <p:blipFill>
          <a:blip r:embed="rId9"/>
          <a:stretch>
            <a:fillRect/>
          </a:stretch>
        </p:blipFill>
        <p:spPr>
          <a:xfrm>
            <a:off x="9170138" y="1862436"/>
            <a:ext cx="1314633" cy="1352739"/>
          </a:xfrm>
          <a:prstGeom prst="rect">
            <a:avLst/>
          </a:prstGeom>
        </p:spPr>
      </p:pic>
      <p:sp>
        <p:nvSpPr>
          <p:cNvPr id="3" name="Text Placeholder 32">
            <a:extLst>
              <a:ext uri="{FF2B5EF4-FFF2-40B4-BE49-F238E27FC236}">
                <a16:creationId xmlns:a16="http://schemas.microsoft.com/office/drawing/2014/main" id="{52ABF01F-9266-3DCF-28E5-1E1632946142}"/>
              </a:ext>
            </a:extLst>
          </p:cNvPr>
          <p:cNvSpPr txBox="1">
            <a:spLocks/>
          </p:cNvSpPr>
          <p:nvPr/>
        </p:nvSpPr>
        <p:spPr>
          <a:xfrm>
            <a:off x="2035290" y="3064144"/>
            <a:ext cx="1919228"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b="0" i="0" dirty="0">
                <a:solidFill>
                  <a:srgbClr val="FFFFFF"/>
                </a:solidFill>
                <a:effectLst/>
                <a:latin typeface="+mj-lt"/>
              </a:rPr>
              <a:t>Entry to the next level</a:t>
            </a:r>
          </a:p>
        </p:txBody>
      </p:sp>
      <p:sp>
        <p:nvSpPr>
          <p:cNvPr id="5" name="Text Placeholder 32">
            <a:extLst>
              <a:ext uri="{FF2B5EF4-FFF2-40B4-BE49-F238E27FC236}">
                <a16:creationId xmlns:a16="http://schemas.microsoft.com/office/drawing/2014/main" id="{E09F2808-1762-86CC-F9F2-577915772B55}"/>
              </a:ext>
            </a:extLst>
          </p:cNvPr>
          <p:cNvSpPr txBox="1">
            <a:spLocks/>
          </p:cNvSpPr>
          <p:nvPr/>
        </p:nvSpPr>
        <p:spPr>
          <a:xfrm>
            <a:off x="4659220" y="3346765"/>
            <a:ext cx="2592480"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dirty="0">
                <a:solidFill>
                  <a:srgbClr val="FFFFFF"/>
                </a:solidFill>
                <a:latin typeface="+mj-lt"/>
              </a:rPr>
              <a:t>Get out from the current level</a:t>
            </a:r>
            <a:endParaRPr lang="en-US" sz="1600" b="0" i="0" dirty="0">
              <a:solidFill>
                <a:srgbClr val="FFFFFF"/>
              </a:solidFill>
              <a:effectLst/>
              <a:latin typeface="+mj-lt"/>
            </a:endParaRPr>
          </a:p>
        </p:txBody>
      </p:sp>
      <p:sp>
        <p:nvSpPr>
          <p:cNvPr id="7" name="Text Placeholder 32">
            <a:extLst>
              <a:ext uri="{FF2B5EF4-FFF2-40B4-BE49-F238E27FC236}">
                <a16:creationId xmlns:a16="http://schemas.microsoft.com/office/drawing/2014/main" id="{3B16C177-C978-94EB-5CEE-0E24C5D78C18}"/>
              </a:ext>
            </a:extLst>
          </p:cNvPr>
          <p:cNvSpPr txBox="1">
            <a:spLocks/>
          </p:cNvSpPr>
          <p:nvPr/>
        </p:nvSpPr>
        <p:spPr>
          <a:xfrm>
            <a:off x="1405344" y="3705188"/>
            <a:ext cx="2592480"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dirty="0">
                <a:solidFill>
                  <a:srgbClr val="FFFFFF"/>
                </a:solidFill>
                <a:latin typeface="+mj-lt"/>
              </a:rPr>
              <a:t>Fuel Bar of the jetpack</a:t>
            </a:r>
            <a:endParaRPr lang="en-US" sz="1600" b="0" i="0" dirty="0">
              <a:solidFill>
                <a:srgbClr val="FFFFFF"/>
              </a:solidFill>
              <a:effectLst/>
              <a:latin typeface="+mj-lt"/>
            </a:endParaRPr>
          </a:p>
        </p:txBody>
      </p:sp>
      <p:sp>
        <p:nvSpPr>
          <p:cNvPr id="9" name="Text Placeholder 32">
            <a:extLst>
              <a:ext uri="{FF2B5EF4-FFF2-40B4-BE49-F238E27FC236}">
                <a16:creationId xmlns:a16="http://schemas.microsoft.com/office/drawing/2014/main" id="{CF207FB4-F8E8-1357-ABAB-2FA2B178A669}"/>
              </a:ext>
            </a:extLst>
          </p:cNvPr>
          <p:cNvSpPr txBox="1">
            <a:spLocks/>
          </p:cNvSpPr>
          <p:nvPr/>
        </p:nvSpPr>
        <p:spPr>
          <a:xfrm>
            <a:off x="1355431" y="4849820"/>
            <a:ext cx="4643944"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dirty="0">
                <a:solidFill>
                  <a:srgbClr val="FFFFFF"/>
                </a:solidFill>
                <a:latin typeface="+mj-lt"/>
              </a:rPr>
              <a:t>Some of the obstacles in the game that causes damage</a:t>
            </a:r>
            <a:endParaRPr lang="en-US" sz="1600" b="0" i="0" dirty="0">
              <a:solidFill>
                <a:srgbClr val="FFFFFF"/>
              </a:solidFill>
              <a:effectLst/>
              <a:latin typeface="+mj-lt"/>
            </a:endParaRPr>
          </a:p>
        </p:txBody>
      </p:sp>
      <p:sp>
        <p:nvSpPr>
          <p:cNvPr id="10" name="Text Placeholder 32">
            <a:extLst>
              <a:ext uri="{FF2B5EF4-FFF2-40B4-BE49-F238E27FC236}">
                <a16:creationId xmlns:a16="http://schemas.microsoft.com/office/drawing/2014/main" id="{495C0E68-9934-A60A-045F-7EB4B06A87E5}"/>
              </a:ext>
            </a:extLst>
          </p:cNvPr>
          <p:cNvSpPr txBox="1">
            <a:spLocks/>
          </p:cNvSpPr>
          <p:nvPr/>
        </p:nvSpPr>
        <p:spPr>
          <a:xfrm>
            <a:off x="8467336" y="1388568"/>
            <a:ext cx="2720239" cy="3020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sz="1600" dirty="0">
                <a:solidFill>
                  <a:srgbClr val="FFFFFF"/>
                </a:solidFill>
                <a:latin typeface="+mj-lt"/>
              </a:rPr>
              <a:t>Players can interact with the trees and stars</a:t>
            </a:r>
            <a:endParaRPr lang="en-US" sz="1600" b="0" i="0" dirty="0">
              <a:solidFill>
                <a:srgbClr val="FFFFFF"/>
              </a:solidFill>
              <a:effectLst/>
              <a:latin typeface="+mj-lt"/>
            </a:endParaRPr>
          </a:p>
        </p:txBody>
      </p:sp>
    </p:spTree>
    <p:extLst>
      <p:ext uri="{BB962C8B-B14F-4D97-AF65-F5344CB8AC3E}">
        <p14:creationId xmlns:p14="http://schemas.microsoft.com/office/powerpoint/2010/main" val="363151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15</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8" name="Title 8">
            <a:extLst>
              <a:ext uri="{FF2B5EF4-FFF2-40B4-BE49-F238E27FC236}">
                <a16:creationId xmlns:a16="http://schemas.microsoft.com/office/drawing/2014/main" id="{0800B759-F8E7-7FCF-FE80-5577BFC6C917}"/>
              </a:ext>
            </a:extLst>
          </p:cNvPr>
          <p:cNvSpPr>
            <a:spLocks noGrp="1"/>
          </p:cNvSpPr>
          <p:nvPr>
            <p:ph type="title"/>
          </p:nvPr>
        </p:nvSpPr>
        <p:spPr>
          <a:xfrm>
            <a:off x="870041" y="332013"/>
            <a:ext cx="5716289" cy="531232"/>
          </a:xfrm>
        </p:spPr>
        <p:txBody>
          <a:bodyPr/>
          <a:lstStyle/>
          <a:p>
            <a:r>
              <a:rPr lang="en-US" sz="3600" dirty="0">
                <a:latin typeface="Akira Expanded" panose="02000800000000000000" pitchFamily="50" charset="0"/>
              </a:rPr>
              <a:t>UI DESIGNING</a:t>
            </a:r>
          </a:p>
        </p:txBody>
      </p:sp>
      <p:pic>
        <p:nvPicPr>
          <p:cNvPr id="54" name="Picture 53">
            <a:extLst>
              <a:ext uri="{FF2B5EF4-FFF2-40B4-BE49-F238E27FC236}">
                <a16:creationId xmlns:a16="http://schemas.microsoft.com/office/drawing/2014/main" id="{F9158815-CAC4-FDD3-618E-235788FD3F50}"/>
              </a:ext>
            </a:extLst>
          </p:cNvPr>
          <p:cNvPicPr>
            <a:picLocks noChangeAspect="1"/>
          </p:cNvPicPr>
          <p:nvPr/>
        </p:nvPicPr>
        <p:blipFill>
          <a:blip r:embed="rId2"/>
          <a:stretch>
            <a:fillRect/>
          </a:stretch>
        </p:blipFill>
        <p:spPr>
          <a:xfrm>
            <a:off x="870041" y="1125101"/>
            <a:ext cx="10423070" cy="2335116"/>
          </a:xfrm>
          <a:prstGeom prst="rect">
            <a:avLst/>
          </a:prstGeom>
        </p:spPr>
      </p:pic>
      <p:pic>
        <p:nvPicPr>
          <p:cNvPr id="56" name="Picture 55">
            <a:extLst>
              <a:ext uri="{FF2B5EF4-FFF2-40B4-BE49-F238E27FC236}">
                <a16:creationId xmlns:a16="http://schemas.microsoft.com/office/drawing/2014/main" id="{4B15BC6A-4004-C018-77DE-00A0A3ED46D8}"/>
              </a:ext>
            </a:extLst>
          </p:cNvPr>
          <p:cNvPicPr>
            <a:picLocks noChangeAspect="1"/>
          </p:cNvPicPr>
          <p:nvPr/>
        </p:nvPicPr>
        <p:blipFill>
          <a:blip r:embed="rId3"/>
          <a:srcRect l="-336" t="1962" r="-2778" b="-1961"/>
          <a:stretch/>
        </p:blipFill>
        <p:spPr>
          <a:xfrm>
            <a:off x="5671980" y="4004535"/>
            <a:ext cx="5621131" cy="2419172"/>
          </a:xfrm>
          <a:prstGeom prst="rect">
            <a:avLst/>
          </a:prstGeom>
        </p:spPr>
      </p:pic>
      <p:pic>
        <p:nvPicPr>
          <p:cNvPr id="50" name="Picture 49">
            <a:extLst>
              <a:ext uri="{FF2B5EF4-FFF2-40B4-BE49-F238E27FC236}">
                <a16:creationId xmlns:a16="http://schemas.microsoft.com/office/drawing/2014/main" id="{52366600-BAB2-F1E4-CF1D-BC265A3FCE9A}"/>
              </a:ext>
            </a:extLst>
          </p:cNvPr>
          <p:cNvPicPr>
            <a:picLocks noChangeAspect="1"/>
          </p:cNvPicPr>
          <p:nvPr/>
        </p:nvPicPr>
        <p:blipFill>
          <a:blip r:embed="rId4"/>
          <a:stretch>
            <a:fillRect/>
          </a:stretch>
        </p:blipFill>
        <p:spPr>
          <a:xfrm>
            <a:off x="1095363" y="3983570"/>
            <a:ext cx="4285465" cy="2419172"/>
          </a:xfrm>
          <a:prstGeom prst="rect">
            <a:avLst/>
          </a:prstGeom>
        </p:spPr>
      </p:pic>
      <p:sp>
        <p:nvSpPr>
          <p:cNvPr id="41" name="Text Placeholder 32">
            <a:extLst>
              <a:ext uri="{FF2B5EF4-FFF2-40B4-BE49-F238E27FC236}">
                <a16:creationId xmlns:a16="http://schemas.microsoft.com/office/drawing/2014/main" id="{A62BB4E7-BD5F-F15B-55A2-E79C3F5F46ED}"/>
              </a:ext>
            </a:extLst>
          </p:cNvPr>
          <p:cNvSpPr txBox="1">
            <a:spLocks/>
          </p:cNvSpPr>
          <p:nvPr/>
        </p:nvSpPr>
        <p:spPr>
          <a:xfrm>
            <a:off x="870041" y="810298"/>
            <a:ext cx="10149142" cy="80305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latin typeface="+mj-lt"/>
              </a:rPr>
              <a:t>The loading screen to the next level in the game Is just the walking animation of the game character, which is of less frame rate of animation informing us how many round are more to complete in the game.</a:t>
            </a:r>
            <a:endParaRPr lang="en-US" sz="1600" b="0" i="0" dirty="0">
              <a:solidFill>
                <a:srgbClr val="FFFFFF"/>
              </a:solidFill>
              <a:effectLst/>
              <a:latin typeface="+mj-lt"/>
            </a:endParaRPr>
          </a:p>
        </p:txBody>
      </p:sp>
      <p:sp>
        <p:nvSpPr>
          <p:cNvPr id="3" name="Text Placeholder 32">
            <a:extLst>
              <a:ext uri="{FF2B5EF4-FFF2-40B4-BE49-F238E27FC236}">
                <a16:creationId xmlns:a16="http://schemas.microsoft.com/office/drawing/2014/main" id="{D52B6808-B50F-4198-40A7-33993C18D704}"/>
              </a:ext>
            </a:extLst>
          </p:cNvPr>
          <p:cNvSpPr txBox="1">
            <a:spLocks/>
          </p:cNvSpPr>
          <p:nvPr/>
        </p:nvSpPr>
        <p:spPr>
          <a:xfrm>
            <a:off x="898889" y="3085644"/>
            <a:ext cx="10149142" cy="80305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latin typeface="+mj-lt"/>
              </a:rPr>
              <a:t>The main game interface shows the score, current level and number of health on the top. Below has the jetpack and its fuel count. If the player picks the gun it also shows its availability in the game with a gun icon. The ending of the game congratulates the  player for completing the game and a hint about the warp zone in different levels.</a:t>
            </a:r>
            <a:endParaRPr lang="en-US" sz="1600" b="0" i="0" dirty="0">
              <a:solidFill>
                <a:srgbClr val="FFFFFF"/>
              </a:solidFill>
              <a:effectLst/>
              <a:latin typeface="+mj-lt"/>
            </a:endParaRPr>
          </a:p>
        </p:txBody>
      </p:sp>
    </p:spTree>
    <p:extLst>
      <p:ext uri="{BB962C8B-B14F-4D97-AF65-F5344CB8AC3E}">
        <p14:creationId xmlns:p14="http://schemas.microsoft.com/office/powerpoint/2010/main" val="169483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16</a:t>
            </a:fld>
            <a:endParaRPr lang="en-US" dirty="0"/>
          </a:p>
        </p:txBody>
      </p:sp>
      <p:sp>
        <p:nvSpPr>
          <p:cNvPr id="19" name="Footer Placeholder 2">
            <a:extLst>
              <a:ext uri="{FF2B5EF4-FFF2-40B4-BE49-F238E27FC236}">
                <a16:creationId xmlns:a16="http://schemas.microsoft.com/office/drawing/2014/main" id="{4BCBB3E7-6279-01DD-A2E0-00B21F30DA7B}"/>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41" name="Text Placeholder 32">
            <a:extLst>
              <a:ext uri="{FF2B5EF4-FFF2-40B4-BE49-F238E27FC236}">
                <a16:creationId xmlns:a16="http://schemas.microsoft.com/office/drawing/2014/main" id="{A62BB4E7-BD5F-F15B-55A2-E79C3F5F46ED}"/>
              </a:ext>
            </a:extLst>
          </p:cNvPr>
          <p:cNvSpPr txBox="1">
            <a:spLocks/>
          </p:cNvSpPr>
          <p:nvPr/>
        </p:nvSpPr>
        <p:spPr>
          <a:xfrm>
            <a:off x="814899" y="1109055"/>
            <a:ext cx="7185694" cy="370581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85750" indent="-285750">
              <a:buFont typeface="Arial" panose="020B0604020202020204" pitchFamily="34" charset="0"/>
              <a:buChar char="•"/>
            </a:pPr>
            <a:r>
              <a:rPr lang="en-US" sz="1600" dirty="0">
                <a:latin typeface="+mj-lt"/>
              </a:rPr>
              <a:t>You can easily complete the each round just by collecting the golden cup.</a:t>
            </a:r>
          </a:p>
          <a:p>
            <a:pPr marL="285750" indent="-285750">
              <a:buFont typeface="Arial" panose="020B0604020202020204" pitchFamily="34" charset="0"/>
              <a:buChar char="•"/>
            </a:pPr>
            <a:r>
              <a:rPr lang="en-US" sz="1600" b="0" i="0" dirty="0">
                <a:solidFill>
                  <a:srgbClr val="FFFFFF"/>
                </a:solidFill>
                <a:effectLst/>
                <a:latin typeface="+mj-lt"/>
              </a:rPr>
              <a:t>Each movements and collecting things produces different sounds throughout the.</a:t>
            </a:r>
          </a:p>
          <a:p>
            <a:pPr marL="285750" indent="-285750">
              <a:buFont typeface="Arial" panose="020B0604020202020204" pitchFamily="34" charset="0"/>
              <a:buChar char="•"/>
            </a:pPr>
            <a:r>
              <a:rPr lang="en-US" sz="1600" dirty="0">
                <a:solidFill>
                  <a:srgbClr val="FFFFFF"/>
                </a:solidFill>
                <a:latin typeface="+mj-lt"/>
              </a:rPr>
              <a:t>The player gets easily eliminated by the obstacles in the game easily.</a:t>
            </a:r>
          </a:p>
          <a:p>
            <a:pPr marL="285750" indent="-285750">
              <a:buFont typeface="Arial" panose="020B0604020202020204" pitchFamily="34" charset="0"/>
              <a:buChar char="•"/>
            </a:pPr>
            <a:r>
              <a:rPr lang="en-US" sz="1600" b="0" i="0" dirty="0">
                <a:solidFill>
                  <a:srgbClr val="FFFFFF"/>
                </a:solidFill>
                <a:effectLst/>
                <a:latin typeface="+mj-lt"/>
              </a:rPr>
              <a:t>If you collect the golden cup the </a:t>
            </a:r>
            <a:r>
              <a:rPr lang="en-US" sz="1600" dirty="0">
                <a:solidFill>
                  <a:srgbClr val="FFFFFF"/>
                </a:solidFill>
                <a:latin typeface="+mj-lt"/>
              </a:rPr>
              <a:t>game directly ask you to go through the door without collecting anymore gems. </a:t>
            </a:r>
          </a:p>
          <a:p>
            <a:pPr marL="285750" indent="-285750">
              <a:buFont typeface="Arial" panose="020B0604020202020204" pitchFamily="34" charset="0"/>
              <a:buChar char="•"/>
            </a:pPr>
            <a:r>
              <a:rPr lang="en-US" sz="1600" dirty="0">
                <a:solidFill>
                  <a:srgbClr val="FFFFFF"/>
                </a:solidFill>
                <a:latin typeface="+mj-lt"/>
              </a:rPr>
              <a:t>Player cannot go back through the pipe again as it causes a error sound when the player approaches the pipe.</a:t>
            </a:r>
          </a:p>
          <a:p>
            <a:pPr marL="285750" indent="-285750">
              <a:buFont typeface="Arial" panose="020B0604020202020204" pitchFamily="34" charset="0"/>
              <a:buChar char="•"/>
            </a:pPr>
            <a:r>
              <a:rPr lang="en-US" sz="1600" b="0" i="0" dirty="0">
                <a:solidFill>
                  <a:srgbClr val="FFFFFF"/>
                </a:solidFill>
                <a:effectLst/>
                <a:latin typeface="+mj-lt"/>
              </a:rPr>
              <a:t>In the 3</a:t>
            </a:r>
            <a:r>
              <a:rPr lang="en-US" sz="1600" b="0" i="0" baseline="30000" dirty="0">
                <a:solidFill>
                  <a:srgbClr val="FFFFFF"/>
                </a:solidFill>
                <a:effectLst/>
                <a:latin typeface="+mj-lt"/>
              </a:rPr>
              <a:t>rd</a:t>
            </a:r>
            <a:r>
              <a:rPr lang="en-US" sz="1600" b="0" i="0" dirty="0">
                <a:solidFill>
                  <a:srgbClr val="FFFFFF"/>
                </a:solidFill>
                <a:effectLst/>
                <a:latin typeface="+mj-lt"/>
              </a:rPr>
              <a:t> level if the player try to pass the spider without shooting it, th</a:t>
            </a:r>
            <a:r>
              <a:rPr lang="en-US" sz="1600" dirty="0">
                <a:solidFill>
                  <a:srgbClr val="FFFFFF"/>
                </a:solidFill>
                <a:latin typeface="+mj-lt"/>
              </a:rPr>
              <a:t>e spider chases you to death.</a:t>
            </a:r>
          </a:p>
          <a:p>
            <a:pPr marL="285750" indent="-285750">
              <a:buFont typeface="Arial" panose="020B0604020202020204" pitchFamily="34" charset="0"/>
              <a:buChar char="•"/>
            </a:pPr>
            <a:r>
              <a:rPr lang="en-US" sz="1600" dirty="0">
                <a:solidFill>
                  <a:srgbClr val="FFFFFF"/>
                </a:solidFill>
                <a:latin typeface="+mj-lt"/>
              </a:rPr>
              <a:t>If the player looses his entire health, the game ends and ask the player to start the game from the beginning.</a:t>
            </a:r>
          </a:p>
          <a:p>
            <a:pPr marL="285750" indent="-285750">
              <a:buFont typeface="Arial" panose="020B0604020202020204" pitchFamily="34" charset="0"/>
              <a:buChar char="•"/>
            </a:pPr>
            <a:r>
              <a:rPr lang="en-US" sz="1600" dirty="0">
                <a:solidFill>
                  <a:srgbClr val="FFFFFF"/>
                </a:solidFill>
                <a:latin typeface="+mj-lt"/>
              </a:rPr>
              <a:t>From the 9</a:t>
            </a:r>
            <a:r>
              <a:rPr lang="en-US" sz="1600" baseline="30000" dirty="0">
                <a:solidFill>
                  <a:srgbClr val="FFFFFF"/>
                </a:solidFill>
                <a:latin typeface="+mj-lt"/>
              </a:rPr>
              <a:t>th</a:t>
            </a:r>
            <a:r>
              <a:rPr lang="en-US" sz="1600" dirty="0">
                <a:solidFill>
                  <a:srgbClr val="FFFFFF"/>
                </a:solidFill>
                <a:latin typeface="+mj-lt"/>
              </a:rPr>
              <a:t> level of the game some of the pink ground plates are hollow which surprises the player and gets killed by falling into any of the obstacles.</a:t>
            </a:r>
          </a:p>
          <a:p>
            <a:pPr marL="285750" indent="-285750">
              <a:buFont typeface="Arial" panose="020B0604020202020204" pitchFamily="34" charset="0"/>
              <a:buChar char="•"/>
            </a:pPr>
            <a:r>
              <a:rPr lang="en-US" sz="1600" dirty="0">
                <a:solidFill>
                  <a:srgbClr val="FFFFFF"/>
                </a:solidFill>
                <a:latin typeface="+mj-lt"/>
              </a:rPr>
              <a:t>Whenever the player completes a level and reaches another lever he receives 2000 points as rewards </a:t>
            </a:r>
          </a:p>
          <a:p>
            <a:pPr marL="285750" indent="-285750">
              <a:buFont typeface="Arial" panose="020B0604020202020204" pitchFamily="34" charset="0"/>
              <a:buChar char="•"/>
            </a:pPr>
            <a:endParaRPr lang="en-US" sz="1600" b="0" i="0" dirty="0">
              <a:solidFill>
                <a:srgbClr val="FFFFFF"/>
              </a:solidFill>
              <a:effectLst/>
              <a:latin typeface="+mj-lt"/>
            </a:endParaRPr>
          </a:p>
        </p:txBody>
      </p:sp>
      <p:pic>
        <p:nvPicPr>
          <p:cNvPr id="5" name="Picture 4">
            <a:extLst>
              <a:ext uri="{FF2B5EF4-FFF2-40B4-BE49-F238E27FC236}">
                <a16:creationId xmlns:a16="http://schemas.microsoft.com/office/drawing/2014/main" id="{9CF21B77-9708-EA9F-A22E-E7CA0593797D}"/>
              </a:ext>
            </a:extLst>
          </p:cNvPr>
          <p:cNvPicPr>
            <a:picLocks noChangeAspect="1"/>
          </p:cNvPicPr>
          <p:nvPr/>
        </p:nvPicPr>
        <p:blipFill>
          <a:blip r:embed="rId2"/>
          <a:stretch>
            <a:fillRect/>
          </a:stretch>
        </p:blipFill>
        <p:spPr>
          <a:xfrm>
            <a:off x="8080562" y="577823"/>
            <a:ext cx="3340023" cy="1878763"/>
          </a:xfrm>
          <a:prstGeom prst="rect">
            <a:avLst/>
          </a:prstGeom>
        </p:spPr>
      </p:pic>
      <p:pic>
        <p:nvPicPr>
          <p:cNvPr id="7" name="Picture 6">
            <a:extLst>
              <a:ext uri="{FF2B5EF4-FFF2-40B4-BE49-F238E27FC236}">
                <a16:creationId xmlns:a16="http://schemas.microsoft.com/office/drawing/2014/main" id="{78638274-E3AB-C38D-B9FD-8B141B025DFA}"/>
              </a:ext>
            </a:extLst>
          </p:cNvPr>
          <p:cNvPicPr>
            <a:picLocks noChangeAspect="1"/>
          </p:cNvPicPr>
          <p:nvPr/>
        </p:nvPicPr>
        <p:blipFill>
          <a:blip r:embed="rId3"/>
          <a:stretch>
            <a:fillRect/>
          </a:stretch>
        </p:blipFill>
        <p:spPr>
          <a:xfrm>
            <a:off x="8076886" y="2506134"/>
            <a:ext cx="3445811" cy="1938269"/>
          </a:xfrm>
          <a:prstGeom prst="rect">
            <a:avLst/>
          </a:prstGeom>
        </p:spPr>
      </p:pic>
      <p:pic>
        <p:nvPicPr>
          <p:cNvPr id="10" name="Picture 9">
            <a:extLst>
              <a:ext uri="{FF2B5EF4-FFF2-40B4-BE49-F238E27FC236}">
                <a16:creationId xmlns:a16="http://schemas.microsoft.com/office/drawing/2014/main" id="{907337F8-DCD6-DA27-F0CC-16C8CF2FF4F9}"/>
              </a:ext>
            </a:extLst>
          </p:cNvPr>
          <p:cNvPicPr>
            <a:picLocks noChangeAspect="1"/>
          </p:cNvPicPr>
          <p:nvPr/>
        </p:nvPicPr>
        <p:blipFill>
          <a:blip r:embed="rId4"/>
          <a:stretch>
            <a:fillRect/>
          </a:stretch>
        </p:blipFill>
        <p:spPr>
          <a:xfrm>
            <a:off x="8076886" y="4573107"/>
            <a:ext cx="3343699" cy="1880831"/>
          </a:xfrm>
          <a:prstGeom prst="rect">
            <a:avLst/>
          </a:prstGeom>
        </p:spPr>
      </p:pic>
      <p:sp>
        <p:nvSpPr>
          <p:cNvPr id="13" name="Title 8">
            <a:extLst>
              <a:ext uri="{FF2B5EF4-FFF2-40B4-BE49-F238E27FC236}">
                <a16:creationId xmlns:a16="http://schemas.microsoft.com/office/drawing/2014/main" id="{31D60903-089F-45B9-ACF0-C6D84E1E466B}"/>
              </a:ext>
            </a:extLst>
          </p:cNvPr>
          <p:cNvSpPr>
            <a:spLocks noGrp="1"/>
          </p:cNvSpPr>
          <p:nvPr>
            <p:ph type="title"/>
          </p:nvPr>
        </p:nvSpPr>
        <p:spPr>
          <a:xfrm>
            <a:off x="822251" y="577823"/>
            <a:ext cx="5716289" cy="531232"/>
          </a:xfrm>
        </p:spPr>
        <p:txBody>
          <a:bodyPr/>
          <a:lstStyle/>
          <a:p>
            <a:r>
              <a:rPr lang="en-US" sz="3600" dirty="0">
                <a:latin typeface="Akira Expanded" panose="02000800000000000000" pitchFamily="50" charset="0"/>
              </a:rPr>
              <a:t>Points to remember</a:t>
            </a:r>
          </a:p>
        </p:txBody>
      </p:sp>
    </p:spTree>
    <p:extLst>
      <p:ext uri="{BB962C8B-B14F-4D97-AF65-F5344CB8AC3E}">
        <p14:creationId xmlns:p14="http://schemas.microsoft.com/office/powerpoint/2010/main" val="104910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515310"/>
            <a:ext cx="10061455" cy="644653"/>
          </a:xfrm>
        </p:spPr>
        <p:txBody>
          <a:bodyPr/>
          <a:lstStyle/>
          <a:p>
            <a:r>
              <a:rPr lang="en-US" sz="4300" dirty="0">
                <a:latin typeface="Akira Expanded" panose="02000800000000000000" pitchFamily="50" charset="0"/>
              </a:rPr>
              <a:t>REBUILDING THE GAME</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17</a:t>
            </a:fld>
            <a:endParaRPr lang="en-US" dirty="0"/>
          </a:p>
        </p:txBody>
      </p:sp>
      <p:sp>
        <p:nvSpPr>
          <p:cNvPr id="45" name="Footer Placeholder 2">
            <a:extLst>
              <a:ext uri="{FF2B5EF4-FFF2-40B4-BE49-F238E27FC236}">
                <a16:creationId xmlns:a16="http://schemas.microsoft.com/office/drawing/2014/main" id="{EDFC1B93-AD37-1ECB-57F1-F741005F63D6}"/>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0" name="Text Placeholder 21">
            <a:extLst>
              <a:ext uri="{FF2B5EF4-FFF2-40B4-BE49-F238E27FC236}">
                <a16:creationId xmlns:a16="http://schemas.microsoft.com/office/drawing/2014/main" id="{219E2E69-9896-AD4E-FC4C-F70507B68B45}"/>
              </a:ext>
            </a:extLst>
          </p:cNvPr>
          <p:cNvSpPr txBox="1">
            <a:spLocks/>
          </p:cNvSpPr>
          <p:nvPr/>
        </p:nvSpPr>
        <p:spPr>
          <a:xfrm>
            <a:off x="1082032" y="1447261"/>
            <a:ext cx="4881446" cy="493584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b="1" dirty="0">
                <a:solidFill>
                  <a:srgbClr val="FFFFFF"/>
                </a:solidFill>
                <a:latin typeface="Akira Expanded" panose="02000800000000000000" pitchFamily="50" charset="0"/>
              </a:rPr>
              <a:t>NEW TITLE FONT</a:t>
            </a:r>
          </a:p>
          <a:p>
            <a:r>
              <a:rPr lang="en-US" sz="1800" b="1" dirty="0">
                <a:solidFill>
                  <a:srgbClr val="FFFFFF"/>
                </a:solidFill>
                <a:latin typeface="Akira Expanded" panose="02000800000000000000" pitchFamily="50" charset="0"/>
              </a:rPr>
              <a:t>GAME COPY</a:t>
            </a:r>
          </a:p>
          <a:p>
            <a:r>
              <a:rPr lang="en-US" sz="1800" b="1" dirty="0">
                <a:solidFill>
                  <a:srgbClr val="FFFFFF"/>
                </a:solidFill>
                <a:latin typeface="Akira Expanded" panose="02000800000000000000" pitchFamily="50" charset="0"/>
              </a:rPr>
              <a:t>MAIN CHARACTER</a:t>
            </a:r>
          </a:p>
          <a:p>
            <a:r>
              <a:rPr lang="en-US" sz="1800" b="1" dirty="0">
                <a:solidFill>
                  <a:srgbClr val="FFFFFF"/>
                </a:solidFill>
                <a:latin typeface="Akira Expanded" panose="02000800000000000000" pitchFamily="50" charset="0"/>
              </a:rPr>
              <a:t>SIDE CHARACTERS</a:t>
            </a:r>
          </a:p>
          <a:p>
            <a:r>
              <a:rPr lang="en-US" sz="1800" b="1" dirty="0">
                <a:solidFill>
                  <a:srgbClr val="FFFFFF"/>
                </a:solidFill>
                <a:latin typeface="Akira Expanded" panose="02000800000000000000" pitchFamily="50" charset="0"/>
              </a:rPr>
              <a:t>ANTAGONIST</a:t>
            </a:r>
          </a:p>
          <a:p>
            <a:r>
              <a:rPr lang="en-US" sz="1800" b="1" dirty="0">
                <a:solidFill>
                  <a:srgbClr val="FFFFFF"/>
                </a:solidFill>
                <a:latin typeface="Akira Expanded" panose="02000800000000000000" pitchFamily="50" charset="0"/>
              </a:rPr>
              <a:t>Region based obstacles</a:t>
            </a:r>
          </a:p>
          <a:p>
            <a:r>
              <a:rPr lang="en-US" sz="1800" b="1" dirty="0">
                <a:solidFill>
                  <a:srgbClr val="FFFFFF"/>
                </a:solidFill>
                <a:latin typeface="Akira Expanded" panose="02000800000000000000" pitchFamily="50" charset="0"/>
              </a:rPr>
              <a:t>Character equipment</a:t>
            </a:r>
          </a:p>
          <a:p>
            <a:r>
              <a:rPr lang="en-US" sz="1800" b="1" dirty="0">
                <a:solidFill>
                  <a:srgbClr val="FFFFFF"/>
                </a:solidFill>
                <a:latin typeface="Akira Expanded" panose="02000800000000000000" pitchFamily="50" charset="0"/>
              </a:rPr>
              <a:t>COLLECTABLES</a:t>
            </a:r>
          </a:p>
          <a:p>
            <a:r>
              <a:rPr lang="en-US" sz="1800" b="1" dirty="0">
                <a:solidFill>
                  <a:srgbClr val="FFFFFF"/>
                </a:solidFill>
                <a:latin typeface="Akira Expanded" panose="02000800000000000000" pitchFamily="50" charset="0"/>
              </a:rPr>
              <a:t>story</a:t>
            </a:r>
            <a:br>
              <a:rPr lang="en-US" sz="1800" b="1" dirty="0">
                <a:solidFill>
                  <a:srgbClr val="FFFFFF"/>
                </a:solidFill>
                <a:latin typeface="Akira Expanded" panose="02000800000000000000" pitchFamily="50" charset="0"/>
              </a:rPr>
            </a:br>
            <a:r>
              <a:rPr lang="en-US" sz="1800" b="1" dirty="0">
                <a:solidFill>
                  <a:srgbClr val="FFFFFF"/>
                </a:solidFill>
                <a:latin typeface="Akira Expanded" panose="02000800000000000000" pitchFamily="50" charset="0"/>
              </a:rPr>
              <a:t>UI DESIGNING</a:t>
            </a:r>
          </a:p>
          <a:p>
            <a:r>
              <a:rPr lang="en-US" sz="1800" b="1" dirty="0">
                <a:solidFill>
                  <a:srgbClr val="FFFFFF"/>
                </a:solidFill>
                <a:latin typeface="Akira Expanded" panose="02000800000000000000" pitchFamily="50" charset="0"/>
              </a:rPr>
              <a:t>Sword powers</a:t>
            </a:r>
          </a:p>
          <a:p>
            <a:r>
              <a:rPr lang="en-US" sz="1800" b="1" dirty="0">
                <a:solidFill>
                  <a:srgbClr val="FFFFFF"/>
                </a:solidFill>
                <a:latin typeface="Akira Expanded" panose="02000800000000000000" pitchFamily="50" charset="0"/>
              </a:rPr>
              <a:t>BACKGROUNG</a:t>
            </a:r>
            <a:br>
              <a:rPr lang="en-US" sz="1800" b="1" dirty="0">
                <a:solidFill>
                  <a:srgbClr val="FFFFFF"/>
                </a:solidFill>
                <a:latin typeface="Akira Expanded" panose="02000800000000000000" pitchFamily="50" charset="0"/>
              </a:rPr>
            </a:br>
            <a:r>
              <a:rPr lang="en-US" sz="1800" b="1" dirty="0">
                <a:solidFill>
                  <a:srgbClr val="FFFFFF"/>
                </a:solidFill>
                <a:latin typeface="Akira Expanded" panose="02000800000000000000" pitchFamily="50" charset="0"/>
              </a:rPr>
              <a:t>FINAL OUT</a:t>
            </a:r>
            <a:br>
              <a:rPr lang="en-US" sz="1800" b="1" dirty="0">
                <a:solidFill>
                  <a:srgbClr val="FFFFFF"/>
                </a:solidFill>
                <a:latin typeface="Akira Expanded" panose="02000800000000000000" pitchFamily="50" charset="0"/>
              </a:rPr>
            </a:br>
            <a:endParaRPr lang="en-US" sz="1800" b="1" dirty="0">
              <a:solidFill>
                <a:srgbClr val="FFFFFF"/>
              </a:solidFill>
              <a:latin typeface="Akira Expanded" panose="02000800000000000000" pitchFamily="50" charset="0"/>
            </a:endParaRPr>
          </a:p>
          <a:p>
            <a:endParaRPr lang="en-US" sz="1800" b="1" dirty="0">
              <a:solidFill>
                <a:srgbClr val="FFFFFF"/>
              </a:solidFill>
              <a:latin typeface="Akira Expanded" panose="02000800000000000000" pitchFamily="50" charset="0"/>
            </a:endParaRPr>
          </a:p>
          <a:p>
            <a:endParaRPr lang="en-US" sz="1800" b="1" dirty="0">
              <a:solidFill>
                <a:srgbClr val="FFFFFF"/>
              </a:solidFill>
              <a:latin typeface="Akira Expanded" panose="02000800000000000000" pitchFamily="50" charset="0"/>
            </a:endParaRPr>
          </a:p>
          <a:p>
            <a:endParaRPr lang="en-US" sz="1800" dirty="0">
              <a:latin typeface="Akira Expanded" panose="02000800000000000000" pitchFamily="50" charset="0"/>
            </a:endParaRPr>
          </a:p>
        </p:txBody>
      </p:sp>
    </p:spTree>
    <p:extLst>
      <p:ext uri="{BB962C8B-B14F-4D97-AF65-F5344CB8AC3E}">
        <p14:creationId xmlns:p14="http://schemas.microsoft.com/office/powerpoint/2010/main" val="215014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NEW TITLE FONT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18</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5" name="Title 1">
            <a:extLst>
              <a:ext uri="{FF2B5EF4-FFF2-40B4-BE49-F238E27FC236}">
                <a16:creationId xmlns:a16="http://schemas.microsoft.com/office/drawing/2014/main" id="{DF97A6F1-E50B-6EAE-6D51-A4B9BAA4415C}"/>
              </a:ext>
            </a:extLst>
          </p:cNvPr>
          <p:cNvSpPr txBox="1">
            <a:spLocks/>
          </p:cNvSpPr>
          <p:nvPr/>
        </p:nvSpPr>
        <p:spPr>
          <a:xfrm>
            <a:off x="3060940" y="3602139"/>
            <a:ext cx="1292397" cy="508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kira Expanded" panose="02000800000000000000" pitchFamily="50" charset="0"/>
              </a:rPr>
              <a:t>1998</a:t>
            </a:r>
            <a:endParaRPr lang="en-IN" sz="2000" dirty="0">
              <a:solidFill>
                <a:schemeClr val="bg1"/>
              </a:solidFill>
              <a:latin typeface="Akira Expanded" panose="02000800000000000000" pitchFamily="50" charset="0"/>
            </a:endParaRPr>
          </a:p>
        </p:txBody>
      </p:sp>
      <p:sp>
        <p:nvSpPr>
          <p:cNvPr id="12" name="Title 1">
            <a:extLst>
              <a:ext uri="{FF2B5EF4-FFF2-40B4-BE49-F238E27FC236}">
                <a16:creationId xmlns:a16="http://schemas.microsoft.com/office/drawing/2014/main" id="{8A086AD3-5230-F9BC-3B6E-8BAE0424D2CC}"/>
              </a:ext>
            </a:extLst>
          </p:cNvPr>
          <p:cNvSpPr txBox="1">
            <a:spLocks/>
          </p:cNvSpPr>
          <p:nvPr/>
        </p:nvSpPr>
        <p:spPr>
          <a:xfrm>
            <a:off x="8234047" y="3611890"/>
            <a:ext cx="1292397" cy="508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kira Expanded" panose="02000800000000000000" pitchFamily="50" charset="0"/>
              </a:rPr>
              <a:t>2024</a:t>
            </a:r>
            <a:endParaRPr lang="en-IN" sz="2000" dirty="0">
              <a:solidFill>
                <a:schemeClr val="bg1"/>
              </a:solidFill>
              <a:latin typeface="Akira Expanded" panose="02000800000000000000" pitchFamily="50" charset="0"/>
            </a:endParaRPr>
          </a:p>
        </p:txBody>
      </p:sp>
      <p:pic>
        <p:nvPicPr>
          <p:cNvPr id="16" name="Picture 15">
            <a:extLst>
              <a:ext uri="{FF2B5EF4-FFF2-40B4-BE49-F238E27FC236}">
                <a16:creationId xmlns:a16="http://schemas.microsoft.com/office/drawing/2014/main" id="{006E58BE-D2C6-78DA-D6C3-117288CF956C}"/>
              </a:ext>
            </a:extLst>
          </p:cNvPr>
          <p:cNvPicPr>
            <a:picLocks noChangeAspect="1"/>
          </p:cNvPicPr>
          <p:nvPr/>
        </p:nvPicPr>
        <p:blipFill>
          <a:blip r:embed="rId2"/>
          <a:stretch>
            <a:fillRect/>
          </a:stretch>
        </p:blipFill>
        <p:spPr>
          <a:xfrm>
            <a:off x="1439444" y="1392547"/>
            <a:ext cx="4535391" cy="2115062"/>
          </a:xfrm>
          <a:prstGeom prst="rect">
            <a:avLst/>
          </a:prstGeom>
        </p:spPr>
      </p:pic>
      <p:sp>
        <p:nvSpPr>
          <p:cNvPr id="17" name="Text Placeholder 21">
            <a:extLst>
              <a:ext uri="{FF2B5EF4-FFF2-40B4-BE49-F238E27FC236}">
                <a16:creationId xmlns:a16="http://schemas.microsoft.com/office/drawing/2014/main" id="{F9F1759E-1378-F8DD-4998-59708FD4F627}"/>
              </a:ext>
            </a:extLst>
          </p:cNvPr>
          <p:cNvSpPr txBox="1">
            <a:spLocks/>
          </p:cNvSpPr>
          <p:nvPr/>
        </p:nvSpPr>
        <p:spPr>
          <a:xfrm>
            <a:off x="6179822" y="4578182"/>
            <a:ext cx="4779726" cy="1284836"/>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The new title of the game adapt the color from the old title. The pixel effect is still maintained through out the game to keep up the aesthetic feel of the game. </a:t>
            </a:r>
          </a:p>
        </p:txBody>
      </p:sp>
      <p:pic>
        <p:nvPicPr>
          <p:cNvPr id="9220" name="Picture 4">
            <a:extLst>
              <a:ext uri="{FF2B5EF4-FFF2-40B4-BE49-F238E27FC236}">
                <a16:creationId xmlns:a16="http://schemas.microsoft.com/office/drawing/2014/main" id="{E23BC345-3757-3B24-0B60-CE5599CDB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331" y="1368016"/>
            <a:ext cx="4373217" cy="231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1">
            <a:extLst>
              <a:ext uri="{FF2B5EF4-FFF2-40B4-BE49-F238E27FC236}">
                <a16:creationId xmlns:a16="http://schemas.microsoft.com/office/drawing/2014/main" id="{C9A0AB13-FD58-504B-DC56-409166FC15A5}"/>
              </a:ext>
            </a:extLst>
          </p:cNvPr>
          <p:cNvSpPr txBox="1">
            <a:spLocks/>
          </p:cNvSpPr>
          <p:nvPr/>
        </p:nvSpPr>
        <p:spPr>
          <a:xfrm>
            <a:off x="1003899" y="4578182"/>
            <a:ext cx="4914306" cy="1284836"/>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latin typeface="+mj-lt"/>
              </a:rPr>
              <a:t>The title style of the </a:t>
            </a:r>
            <a:r>
              <a:rPr lang="en-US" sz="1600" i="1" dirty="0">
                <a:latin typeface="+mj-lt"/>
              </a:rPr>
              <a:t>Dangerous Dave</a:t>
            </a:r>
            <a:r>
              <a:rPr lang="en-US" sz="1600" dirty="0">
                <a:latin typeface="+mj-lt"/>
              </a:rPr>
              <a:t> game series reflects the retro aesthetics of early 90s platformer games</a:t>
            </a:r>
            <a:endParaRPr lang="en-US" sz="1600" dirty="0">
              <a:solidFill>
                <a:srgbClr val="FFFFFF"/>
              </a:solidFill>
              <a:latin typeface="+mj-lt"/>
            </a:endParaRPr>
          </a:p>
        </p:txBody>
      </p:sp>
    </p:spTree>
    <p:extLst>
      <p:ext uri="{BB962C8B-B14F-4D97-AF65-F5344CB8AC3E}">
        <p14:creationId xmlns:p14="http://schemas.microsoft.com/office/powerpoint/2010/main" val="385384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213445" y="167352"/>
            <a:ext cx="4486570" cy="396515"/>
          </a:xfrm>
        </p:spPr>
        <p:txBody>
          <a:bodyPr/>
          <a:lstStyle/>
          <a:p>
            <a:r>
              <a:rPr lang="en-US" sz="2800" dirty="0">
                <a:latin typeface="Akira Expanded" panose="02000800000000000000" pitchFamily="50" charset="0"/>
              </a:rPr>
              <a:t>GAME COPY</a:t>
            </a:r>
          </a:p>
        </p:txBody>
      </p:sp>
      <p:sp>
        <p:nvSpPr>
          <p:cNvPr id="3" name="Footer Placeholder 2">
            <a:extLst>
              <a:ext uri="{FF2B5EF4-FFF2-40B4-BE49-F238E27FC236}">
                <a16:creationId xmlns:a16="http://schemas.microsoft.com/office/drawing/2014/main" id="{7DD79044-2F18-3B35-893C-0B36C71E5A57}"/>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19</a:t>
            </a:fld>
            <a:endParaRPr lang="en-US" dirty="0"/>
          </a:p>
        </p:txBody>
      </p:sp>
      <p:pic>
        <p:nvPicPr>
          <p:cNvPr id="5" name="Picture 4">
            <a:extLst>
              <a:ext uri="{FF2B5EF4-FFF2-40B4-BE49-F238E27FC236}">
                <a16:creationId xmlns:a16="http://schemas.microsoft.com/office/drawing/2014/main" id="{701F85FC-9BDF-943D-F778-A732F388A8CF}"/>
              </a:ext>
            </a:extLst>
          </p:cNvPr>
          <p:cNvPicPr>
            <a:picLocks noChangeAspect="1"/>
          </p:cNvPicPr>
          <p:nvPr/>
        </p:nvPicPr>
        <p:blipFill>
          <a:blip r:embed="rId2"/>
          <a:stretch>
            <a:fillRect/>
          </a:stretch>
        </p:blipFill>
        <p:spPr>
          <a:xfrm>
            <a:off x="1213445" y="563637"/>
            <a:ext cx="3935025" cy="5615245"/>
          </a:xfrm>
          <a:prstGeom prst="rect">
            <a:avLst/>
          </a:prstGeom>
        </p:spPr>
      </p:pic>
      <p:sp>
        <p:nvSpPr>
          <p:cNvPr id="11" name="TextBox 10">
            <a:extLst>
              <a:ext uri="{FF2B5EF4-FFF2-40B4-BE49-F238E27FC236}">
                <a16:creationId xmlns:a16="http://schemas.microsoft.com/office/drawing/2014/main" id="{EA08A9CC-6A75-6242-81D0-488CB79DDA49}"/>
              </a:ext>
            </a:extLst>
          </p:cNvPr>
          <p:cNvSpPr txBox="1"/>
          <p:nvPr/>
        </p:nvSpPr>
        <p:spPr>
          <a:xfrm>
            <a:off x="2614426" y="6243403"/>
            <a:ext cx="987287" cy="369332"/>
          </a:xfrm>
          <a:prstGeom prst="rect">
            <a:avLst/>
          </a:prstGeom>
          <a:noFill/>
        </p:spPr>
        <p:txBody>
          <a:bodyPr wrap="square">
            <a:spAutoFit/>
          </a:bodyPr>
          <a:lstStyle/>
          <a:p>
            <a:r>
              <a:rPr lang="en-US" sz="1800" dirty="0">
                <a:solidFill>
                  <a:schemeClr val="bg1"/>
                </a:solidFill>
                <a:latin typeface="Akira Expanded" panose="02000800000000000000" pitchFamily="50" charset="0"/>
              </a:rPr>
              <a:t>1998</a:t>
            </a:r>
            <a:endParaRPr lang="en-IN" dirty="0"/>
          </a:p>
        </p:txBody>
      </p:sp>
      <p:sp>
        <p:nvSpPr>
          <p:cNvPr id="14" name="TextBox 13">
            <a:extLst>
              <a:ext uri="{FF2B5EF4-FFF2-40B4-BE49-F238E27FC236}">
                <a16:creationId xmlns:a16="http://schemas.microsoft.com/office/drawing/2014/main" id="{87DD2B54-1528-91B7-1276-9750392AC822}"/>
              </a:ext>
            </a:extLst>
          </p:cNvPr>
          <p:cNvSpPr txBox="1"/>
          <p:nvPr/>
        </p:nvSpPr>
        <p:spPr>
          <a:xfrm>
            <a:off x="8590289" y="6338137"/>
            <a:ext cx="987287" cy="369332"/>
          </a:xfrm>
          <a:prstGeom prst="rect">
            <a:avLst/>
          </a:prstGeom>
          <a:noFill/>
        </p:spPr>
        <p:txBody>
          <a:bodyPr wrap="square">
            <a:spAutoFit/>
          </a:bodyPr>
          <a:lstStyle/>
          <a:p>
            <a:r>
              <a:rPr lang="en-US" dirty="0"/>
              <a:t>1998</a:t>
            </a:r>
            <a:endParaRPr lang="en-IN" dirty="0"/>
          </a:p>
        </p:txBody>
      </p:sp>
      <p:sp>
        <p:nvSpPr>
          <p:cNvPr id="15" name="TextBox 14">
            <a:extLst>
              <a:ext uri="{FF2B5EF4-FFF2-40B4-BE49-F238E27FC236}">
                <a16:creationId xmlns:a16="http://schemas.microsoft.com/office/drawing/2014/main" id="{C0A4137B-F5F8-EAD3-6D71-14C548DC17F7}"/>
              </a:ext>
            </a:extLst>
          </p:cNvPr>
          <p:cNvSpPr txBox="1"/>
          <p:nvPr/>
        </p:nvSpPr>
        <p:spPr>
          <a:xfrm>
            <a:off x="8295944" y="6338137"/>
            <a:ext cx="987287" cy="369332"/>
          </a:xfrm>
          <a:prstGeom prst="rect">
            <a:avLst/>
          </a:prstGeom>
          <a:noFill/>
        </p:spPr>
        <p:txBody>
          <a:bodyPr wrap="square">
            <a:spAutoFit/>
          </a:bodyPr>
          <a:lstStyle/>
          <a:p>
            <a:r>
              <a:rPr lang="en-US" sz="1800" dirty="0">
                <a:solidFill>
                  <a:schemeClr val="bg1"/>
                </a:solidFill>
                <a:latin typeface="Akira Expanded" panose="02000800000000000000" pitchFamily="50" charset="0"/>
              </a:rPr>
              <a:t>2024</a:t>
            </a:r>
            <a:endParaRPr lang="en-IN" dirty="0"/>
          </a:p>
        </p:txBody>
      </p:sp>
      <p:pic>
        <p:nvPicPr>
          <p:cNvPr id="6" name="Picture 5">
            <a:extLst>
              <a:ext uri="{FF2B5EF4-FFF2-40B4-BE49-F238E27FC236}">
                <a16:creationId xmlns:a16="http://schemas.microsoft.com/office/drawing/2014/main" id="{AA353EF1-2BE1-005C-056D-2D4E46FD8206}"/>
              </a:ext>
            </a:extLst>
          </p:cNvPr>
          <p:cNvPicPr>
            <a:picLocks noChangeAspect="1"/>
          </p:cNvPicPr>
          <p:nvPr/>
        </p:nvPicPr>
        <p:blipFill>
          <a:blip r:embed="rId3"/>
          <a:stretch>
            <a:fillRect/>
          </a:stretch>
        </p:blipFill>
        <p:spPr>
          <a:xfrm>
            <a:off x="6871429" y="752353"/>
            <a:ext cx="3836315" cy="5426529"/>
          </a:xfrm>
          <a:prstGeom prst="rect">
            <a:avLst/>
          </a:prstGeom>
        </p:spPr>
      </p:pic>
    </p:spTree>
    <p:extLst>
      <p:ext uri="{BB962C8B-B14F-4D97-AF65-F5344CB8AC3E}">
        <p14:creationId xmlns:p14="http://schemas.microsoft.com/office/powerpoint/2010/main" val="175345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245361"/>
            <a:ext cx="10061455" cy="644653"/>
          </a:xfrm>
        </p:spPr>
        <p:txBody>
          <a:bodyPr/>
          <a:lstStyle/>
          <a:p>
            <a:r>
              <a:rPr lang="en-US" dirty="0">
                <a:latin typeface="Akira Expanded" panose="02000800000000000000" pitchFamily="50" charset="0"/>
              </a:rPr>
              <a:t>INTRODUCTION</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a:t>
            </a:fld>
            <a:endParaRPr lang="en-US" dirty="0"/>
          </a:p>
        </p:txBody>
      </p:sp>
      <p:sp>
        <p:nvSpPr>
          <p:cNvPr id="45" name="Footer Placeholder 2">
            <a:extLst>
              <a:ext uri="{FF2B5EF4-FFF2-40B4-BE49-F238E27FC236}">
                <a16:creationId xmlns:a16="http://schemas.microsoft.com/office/drawing/2014/main" id="{EDFC1B93-AD37-1ECB-57F1-F741005F63D6}"/>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9" name="Text Placeholder 21">
            <a:extLst>
              <a:ext uri="{FF2B5EF4-FFF2-40B4-BE49-F238E27FC236}">
                <a16:creationId xmlns:a16="http://schemas.microsoft.com/office/drawing/2014/main" id="{ABF5C9F0-95D0-7D9C-BC1F-813DF05E1E76}"/>
              </a:ext>
            </a:extLst>
          </p:cNvPr>
          <p:cNvSpPr>
            <a:spLocks noGrp="1"/>
          </p:cNvSpPr>
          <p:nvPr>
            <p:ph type="body" sz="quarter" idx="14"/>
          </p:nvPr>
        </p:nvSpPr>
        <p:spPr>
          <a:xfrm>
            <a:off x="1082032" y="1058819"/>
            <a:ext cx="6193754" cy="4935842"/>
          </a:xfrm>
        </p:spPr>
        <p:txBody>
          <a:bodyPr/>
          <a:lstStyle/>
          <a:p>
            <a:pPr marL="0" indent="0">
              <a:buNone/>
            </a:pPr>
            <a:r>
              <a:rPr lang="en-US" sz="1600" b="1" i="0" dirty="0">
                <a:solidFill>
                  <a:srgbClr val="FFFFFF"/>
                </a:solidFill>
                <a:effectLst/>
                <a:latin typeface="Akira Expanded" panose="02000800000000000000" pitchFamily="50" charset="0"/>
              </a:rPr>
              <a:t>GAME OVERVIWE</a:t>
            </a:r>
          </a:p>
          <a:p>
            <a:pPr marL="0" indent="0">
              <a:buNone/>
            </a:pPr>
            <a:r>
              <a:rPr lang="en-US" sz="1600" b="1" dirty="0">
                <a:solidFill>
                  <a:srgbClr val="FFFFFF"/>
                </a:solidFill>
                <a:latin typeface="Akira Expanded" panose="02000800000000000000" pitchFamily="50" charset="0"/>
              </a:rPr>
              <a:t>GAMEPLAY AND OBJECTIVE</a:t>
            </a:r>
          </a:p>
          <a:p>
            <a:pPr marL="0" indent="0">
              <a:buNone/>
            </a:pPr>
            <a:r>
              <a:rPr lang="en-US" sz="1600" b="1" i="0" dirty="0">
                <a:solidFill>
                  <a:srgbClr val="FFFFFF"/>
                </a:solidFill>
                <a:effectLst/>
                <a:latin typeface="Akira Expanded" panose="02000800000000000000" pitchFamily="50" charset="0"/>
              </a:rPr>
              <a:t>DANGEROUS DAVE</a:t>
            </a:r>
          </a:p>
          <a:p>
            <a:pPr marL="0" indent="0">
              <a:buNone/>
            </a:pPr>
            <a:r>
              <a:rPr lang="en-US" sz="1600" b="1" dirty="0">
                <a:solidFill>
                  <a:srgbClr val="FFFFFF"/>
                </a:solidFill>
                <a:latin typeface="Akira Expanded" panose="02000800000000000000" pitchFamily="50" charset="0"/>
              </a:rPr>
              <a:t>GAME SEQUELS</a:t>
            </a:r>
          </a:p>
          <a:p>
            <a:pPr marL="0" indent="0">
              <a:buNone/>
            </a:pPr>
            <a:r>
              <a:rPr lang="en-US" sz="1600" b="1" i="0" dirty="0">
                <a:solidFill>
                  <a:srgbClr val="FFFFFF"/>
                </a:solidFill>
                <a:effectLst/>
                <a:latin typeface="Akira Expanded" panose="02000800000000000000" pitchFamily="50" charset="0"/>
              </a:rPr>
              <a:t>GAME REFERENCE</a:t>
            </a:r>
          </a:p>
          <a:p>
            <a:pPr marL="0" indent="0">
              <a:buNone/>
            </a:pPr>
            <a:r>
              <a:rPr lang="en-US" sz="1600" b="1" dirty="0">
                <a:solidFill>
                  <a:srgbClr val="FFFFFF"/>
                </a:solidFill>
                <a:latin typeface="Akira Expanded" panose="02000800000000000000" pitchFamily="50" charset="0"/>
              </a:rPr>
              <a:t>JOHN ROMERO</a:t>
            </a:r>
          </a:p>
          <a:p>
            <a:pPr marL="0" indent="0">
              <a:buNone/>
            </a:pPr>
            <a:r>
              <a:rPr lang="en-US" sz="1600" b="1" i="0" dirty="0">
                <a:solidFill>
                  <a:srgbClr val="FFFFFF"/>
                </a:solidFill>
                <a:effectLst/>
                <a:latin typeface="Akira Expanded" panose="02000800000000000000" pitchFamily="50" charset="0"/>
              </a:rPr>
              <a:t>ID SOFTWARE</a:t>
            </a:r>
          </a:p>
          <a:p>
            <a:pPr marL="0" indent="0">
              <a:buNone/>
            </a:pPr>
            <a:r>
              <a:rPr lang="en-US" sz="1600" b="1" dirty="0">
                <a:solidFill>
                  <a:srgbClr val="FFFFFF"/>
                </a:solidFill>
                <a:latin typeface="Akira Expanded" panose="02000800000000000000" pitchFamily="50" charset="0"/>
              </a:rPr>
              <a:t>INTO THE GAMEOLAY OF DANGEROUS DAVE</a:t>
            </a:r>
          </a:p>
          <a:p>
            <a:pPr marL="0" indent="0">
              <a:buNone/>
            </a:pPr>
            <a:r>
              <a:rPr lang="en-US" sz="1600" b="1" i="0" dirty="0">
                <a:solidFill>
                  <a:srgbClr val="FFFFFF"/>
                </a:solidFill>
                <a:effectLst/>
                <a:latin typeface="Akira Expanded" panose="02000800000000000000" pitchFamily="50" charset="0"/>
              </a:rPr>
              <a:t>INGAME VIEW</a:t>
            </a:r>
          </a:p>
          <a:p>
            <a:pPr marL="0" indent="0">
              <a:buNone/>
            </a:pPr>
            <a:r>
              <a:rPr lang="en-US" sz="1600" b="1" dirty="0">
                <a:solidFill>
                  <a:srgbClr val="FFFFFF"/>
                </a:solidFill>
                <a:latin typeface="Akira Expanded" panose="02000800000000000000" pitchFamily="50" charset="0"/>
              </a:rPr>
              <a:t>GAME LEVELS</a:t>
            </a:r>
          </a:p>
          <a:p>
            <a:pPr marL="0" indent="0">
              <a:buNone/>
            </a:pPr>
            <a:r>
              <a:rPr lang="en-US" sz="1600" b="1" i="0" dirty="0">
                <a:solidFill>
                  <a:srgbClr val="FFFFFF"/>
                </a:solidFill>
                <a:effectLst/>
                <a:latin typeface="Akira Expanded" panose="02000800000000000000" pitchFamily="50" charset="0"/>
              </a:rPr>
              <a:t>COLLECTABLES</a:t>
            </a:r>
          </a:p>
          <a:p>
            <a:pPr marL="0" indent="0">
              <a:buNone/>
            </a:pPr>
            <a:r>
              <a:rPr lang="en-US" sz="1600" b="1" dirty="0">
                <a:solidFill>
                  <a:srgbClr val="FFFFFF"/>
                </a:solidFill>
                <a:latin typeface="Akira Expanded" panose="02000800000000000000" pitchFamily="50" charset="0"/>
              </a:rPr>
              <a:t>ENEMIES</a:t>
            </a:r>
            <a:br>
              <a:rPr lang="en-US" sz="1600" b="1" dirty="0">
                <a:solidFill>
                  <a:srgbClr val="FFFFFF"/>
                </a:solidFill>
                <a:latin typeface="Akira Expanded" panose="02000800000000000000" pitchFamily="50" charset="0"/>
              </a:rPr>
            </a:br>
            <a:r>
              <a:rPr lang="en-US" sz="1600" b="1" dirty="0">
                <a:solidFill>
                  <a:srgbClr val="FFFFFF"/>
                </a:solidFill>
                <a:latin typeface="Akira Expanded" panose="02000800000000000000" pitchFamily="50" charset="0"/>
              </a:rPr>
              <a:t>WORLD BUILDING</a:t>
            </a:r>
            <a:br>
              <a:rPr lang="en-US" sz="1600" b="1" dirty="0">
                <a:solidFill>
                  <a:srgbClr val="FFFFFF"/>
                </a:solidFill>
                <a:latin typeface="Akira Expanded" panose="02000800000000000000" pitchFamily="50" charset="0"/>
              </a:rPr>
            </a:br>
            <a:r>
              <a:rPr lang="en-US" sz="1600" b="1" dirty="0">
                <a:solidFill>
                  <a:srgbClr val="FFFFFF"/>
                </a:solidFill>
                <a:latin typeface="Akira Expanded" panose="02000800000000000000" pitchFamily="50" charset="0"/>
              </a:rPr>
              <a:t>Ui designing</a:t>
            </a:r>
          </a:p>
          <a:p>
            <a:pPr marL="0" indent="0">
              <a:buNone/>
            </a:pPr>
            <a:r>
              <a:rPr lang="en-US" sz="1600" b="1" dirty="0">
                <a:solidFill>
                  <a:srgbClr val="FFFFFF"/>
                </a:solidFill>
                <a:latin typeface="Akira Expanded" panose="02000800000000000000" pitchFamily="50" charset="0"/>
              </a:rPr>
              <a:t>Points to remember</a:t>
            </a:r>
          </a:p>
          <a:p>
            <a:pPr marL="0" indent="0">
              <a:buNone/>
            </a:pPr>
            <a:endParaRPr lang="en-US" sz="1600" b="1" dirty="0">
              <a:solidFill>
                <a:srgbClr val="FFFFFF"/>
              </a:solidFill>
              <a:latin typeface="Akira Expanded" panose="02000800000000000000" pitchFamily="50" charset="0"/>
            </a:endParaRPr>
          </a:p>
          <a:p>
            <a:pPr marL="0" indent="0">
              <a:buNone/>
            </a:pPr>
            <a:endParaRPr lang="en-US" sz="1600" b="1" i="0" dirty="0">
              <a:solidFill>
                <a:srgbClr val="FFFFFF"/>
              </a:solidFill>
              <a:effectLst/>
              <a:latin typeface="Akira Expanded" panose="02000800000000000000" pitchFamily="50" charset="0"/>
            </a:endParaRPr>
          </a:p>
          <a:p>
            <a:pPr marL="0" indent="0">
              <a:buNone/>
            </a:pPr>
            <a:endParaRPr lang="en-US" sz="1600" b="1" i="0" dirty="0">
              <a:solidFill>
                <a:srgbClr val="FFFFFF"/>
              </a:solidFill>
              <a:effectLst/>
              <a:latin typeface="Akira Expanded" panose="02000800000000000000" pitchFamily="50" charset="0"/>
            </a:endParaRPr>
          </a:p>
          <a:p>
            <a:pPr marL="0" indent="0">
              <a:buNone/>
            </a:pPr>
            <a:endParaRPr lang="en-US" sz="1600" dirty="0">
              <a:latin typeface="Akira Expanded" panose="02000800000000000000" pitchFamily="50" charset="0"/>
            </a:endParaRPr>
          </a:p>
        </p:txBody>
      </p:sp>
    </p:spTree>
    <p:extLst>
      <p:ext uri="{BB962C8B-B14F-4D97-AF65-F5344CB8AC3E}">
        <p14:creationId xmlns:p14="http://schemas.microsoft.com/office/powerpoint/2010/main" val="3045014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CHARACTER</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20</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3" name="Picture 2">
            <a:extLst>
              <a:ext uri="{FF2B5EF4-FFF2-40B4-BE49-F238E27FC236}">
                <a16:creationId xmlns:a16="http://schemas.microsoft.com/office/drawing/2014/main" id="{21327080-7EB0-E620-0D15-5B4AA2467341}"/>
              </a:ext>
            </a:extLst>
          </p:cNvPr>
          <p:cNvPicPr>
            <a:picLocks noChangeAspect="1"/>
          </p:cNvPicPr>
          <p:nvPr/>
        </p:nvPicPr>
        <p:blipFill>
          <a:blip r:embed="rId2">
            <a:extLst>
              <a:ext uri="{28A0092B-C50C-407E-A947-70E740481C1C}">
                <a14:useLocalDpi xmlns:a14="http://schemas.microsoft.com/office/drawing/2010/main" val="0"/>
              </a:ext>
            </a:extLst>
          </a:blip>
          <a:srcRect l="29134" t="17544" r="18604" b="7330"/>
          <a:stretch/>
        </p:blipFill>
        <p:spPr>
          <a:xfrm>
            <a:off x="2047262" y="1199882"/>
            <a:ext cx="2571708" cy="2987805"/>
          </a:xfrm>
          <a:prstGeom prst="rect">
            <a:avLst/>
          </a:prstGeom>
        </p:spPr>
      </p:pic>
      <p:pic>
        <p:nvPicPr>
          <p:cNvPr id="4" name="Picture 3">
            <a:extLst>
              <a:ext uri="{FF2B5EF4-FFF2-40B4-BE49-F238E27FC236}">
                <a16:creationId xmlns:a16="http://schemas.microsoft.com/office/drawing/2014/main" id="{EAD02F0B-7F24-B3E1-55EE-2C0D04652C44}"/>
              </a:ext>
            </a:extLst>
          </p:cNvPr>
          <p:cNvPicPr>
            <a:picLocks noChangeAspect="1"/>
          </p:cNvPicPr>
          <p:nvPr/>
        </p:nvPicPr>
        <p:blipFill>
          <a:blip r:embed="rId3">
            <a:extLst>
              <a:ext uri="{28A0092B-C50C-407E-A947-70E740481C1C}">
                <a14:useLocalDpi xmlns:a14="http://schemas.microsoft.com/office/drawing/2010/main" val="0"/>
              </a:ext>
            </a:extLst>
          </a:blip>
          <a:srcRect l="11465" r="14475"/>
          <a:stretch/>
        </p:blipFill>
        <p:spPr>
          <a:xfrm>
            <a:off x="6934890" y="760858"/>
            <a:ext cx="2537930" cy="3426829"/>
          </a:xfrm>
          <a:prstGeom prst="rect">
            <a:avLst/>
          </a:prstGeom>
        </p:spPr>
      </p:pic>
      <p:sp>
        <p:nvSpPr>
          <p:cNvPr id="5" name="Title 1">
            <a:extLst>
              <a:ext uri="{FF2B5EF4-FFF2-40B4-BE49-F238E27FC236}">
                <a16:creationId xmlns:a16="http://schemas.microsoft.com/office/drawing/2014/main" id="{DF97A6F1-E50B-6EAE-6D51-A4B9BAA4415C}"/>
              </a:ext>
            </a:extLst>
          </p:cNvPr>
          <p:cNvSpPr txBox="1">
            <a:spLocks/>
          </p:cNvSpPr>
          <p:nvPr/>
        </p:nvSpPr>
        <p:spPr>
          <a:xfrm>
            <a:off x="2239307" y="3958533"/>
            <a:ext cx="2126329" cy="937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kira Expanded" panose="02000800000000000000" pitchFamily="50" charset="0"/>
              </a:rPr>
              <a:t>DAVE 1998</a:t>
            </a:r>
            <a:endParaRPr lang="en-IN" sz="2000" dirty="0">
              <a:solidFill>
                <a:schemeClr val="bg1"/>
              </a:solidFill>
              <a:latin typeface="Akira Expanded" panose="02000800000000000000" pitchFamily="50" charset="0"/>
            </a:endParaRPr>
          </a:p>
        </p:txBody>
      </p:sp>
      <p:sp>
        <p:nvSpPr>
          <p:cNvPr id="6" name="Title 1">
            <a:extLst>
              <a:ext uri="{FF2B5EF4-FFF2-40B4-BE49-F238E27FC236}">
                <a16:creationId xmlns:a16="http://schemas.microsoft.com/office/drawing/2014/main" id="{DCA16596-99A6-5106-DC38-F48D7A744597}"/>
              </a:ext>
            </a:extLst>
          </p:cNvPr>
          <p:cNvSpPr txBox="1">
            <a:spLocks/>
          </p:cNvSpPr>
          <p:nvPr/>
        </p:nvSpPr>
        <p:spPr>
          <a:xfrm>
            <a:off x="7346491" y="3958533"/>
            <a:ext cx="2126329" cy="937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kira Expanded" panose="02000800000000000000" pitchFamily="50" charset="0"/>
              </a:rPr>
              <a:t>DAVE 2024</a:t>
            </a:r>
            <a:endParaRPr lang="en-IN" sz="2000" dirty="0">
              <a:solidFill>
                <a:schemeClr val="bg1"/>
              </a:solidFill>
              <a:latin typeface="Akira Expanded" panose="02000800000000000000" pitchFamily="50" charset="0"/>
            </a:endParaRPr>
          </a:p>
        </p:txBody>
      </p:sp>
      <p:sp>
        <p:nvSpPr>
          <p:cNvPr id="11" name="Text Placeholder 21">
            <a:extLst>
              <a:ext uri="{FF2B5EF4-FFF2-40B4-BE49-F238E27FC236}">
                <a16:creationId xmlns:a16="http://schemas.microsoft.com/office/drawing/2014/main" id="{B98A073E-110D-B492-6CE4-F385E43CE119}"/>
              </a:ext>
            </a:extLst>
          </p:cNvPr>
          <p:cNvSpPr txBox="1">
            <a:spLocks/>
          </p:cNvSpPr>
          <p:nvPr/>
        </p:nvSpPr>
        <p:spPr>
          <a:xfrm>
            <a:off x="2569855" y="4895618"/>
            <a:ext cx="1451980" cy="93708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Block Size – 2</a:t>
            </a:r>
          </a:p>
          <a:p>
            <a:pPr marL="0" indent="0" algn="ctr">
              <a:buFont typeface="Courier New" panose="02070309020205020404" pitchFamily="49" charset="0"/>
              <a:buNone/>
            </a:pPr>
            <a:r>
              <a:rPr lang="en-US" sz="1600" dirty="0">
                <a:solidFill>
                  <a:srgbClr val="FFFFFF"/>
                </a:solidFill>
                <a:latin typeface="+mj-lt"/>
              </a:rPr>
              <a:t>The character is less detailed</a:t>
            </a:r>
          </a:p>
          <a:p>
            <a:pPr marL="0" indent="0" algn="ctr">
              <a:buFont typeface="Courier New" panose="02070309020205020404" pitchFamily="49" charset="0"/>
              <a:buNone/>
            </a:pPr>
            <a:r>
              <a:rPr lang="en-US" sz="1600" dirty="0">
                <a:solidFill>
                  <a:srgbClr val="FFFFFF"/>
                </a:solidFill>
                <a:latin typeface="+mj-lt"/>
              </a:rPr>
              <a:t>Health is 3</a:t>
            </a:r>
          </a:p>
        </p:txBody>
      </p:sp>
      <p:sp>
        <p:nvSpPr>
          <p:cNvPr id="13" name="Text Placeholder 21">
            <a:extLst>
              <a:ext uri="{FF2B5EF4-FFF2-40B4-BE49-F238E27FC236}">
                <a16:creationId xmlns:a16="http://schemas.microsoft.com/office/drawing/2014/main" id="{1A4128F5-7B73-3EF1-051D-154848650CA9}"/>
              </a:ext>
            </a:extLst>
          </p:cNvPr>
          <p:cNvSpPr txBox="1">
            <a:spLocks/>
          </p:cNvSpPr>
          <p:nvPr/>
        </p:nvSpPr>
        <p:spPr>
          <a:xfrm>
            <a:off x="6814375" y="4713319"/>
            <a:ext cx="3190560" cy="130168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Block Size – 25</a:t>
            </a:r>
          </a:p>
          <a:p>
            <a:pPr marL="0" indent="0" algn="ctr">
              <a:buFont typeface="Courier New" panose="02070309020205020404" pitchFamily="49" charset="0"/>
              <a:buNone/>
            </a:pPr>
            <a:r>
              <a:rPr lang="en-US" sz="1600" dirty="0">
                <a:solidFill>
                  <a:srgbClr val="FFFFFF"/>
                </a:solidFill>
                <a:latin typeface="+mj-lt"/>
              </a:rPr>
              <a:t>The character is more detailed with a change in the </a:t>
            </a:r>
            <a:r>
              <a:rPr lang="en-US" sz="1600" dirty="0" err="1">
                <a:solidFill>
                  <a:srgbClr val="FFFFFF"/>
                </a:solidFill>
                <a:latin typeface="+mj-lt"/>
              </a:rPr>
              <a:t>hat,bet</a:t>
            </a:r>
            <a:r>
              <a:rPr lang="en-US" sz="1600" dirty="0">
                <a:solidFill>
                  <a:srgbClr val="FFFFFF"/>
                </a:solidFill>
                <a:latin typeface="+mj-lt"/>
              </a:rPr>
              <a:t> and </a:t>
            </a:r>
            <a:r>
              <a:rPr lang="en-US" sz="1600" dirty="0" err="1">
                <a:solidFill>
                  <a:srgbClr val="FFFFFF"/>
                </a:solidFill>
                <a:latin typeface="+mj-lt"/>
              </a:rPr>
              <a:t>shoes.The</a:t>
            </a:r>
            <a:r>
              <a:rPr lang="en-US" sz="1600" dirty="0">
                <a:solidFill>
                  <a:srgbClr val="FFFFFF"/>
                </a:solidFill>
                <a:latin typeface="+mj-lt"/>
              </a:rPr>
              <a:t> character also uses a gloves</a:t>
            </a:r>
          </a:p>
          <a:p>
            <a:pPr marL="0" indent="0" algn="ctr">
              <a:buFont typeface="Courier New" panose="02070309020205020404" pitchFamily="49" charset="0"/>
              <a:buNone/>
            </a:pPr>
            <a:r>
              <a:rPr lang="en-US" sz="1600" dirty="0">
                <a:solidFill>
                  <a:srgbClr val="FFFFFF"/>
                </a:solidFill>
                <a:latin typeface="+mj-lt"/>
              </a:rPr>
              <a:t>Health bar is 100%</a:t>
            </a:r>
          </a:p>
        </p:txBody>
      </p:sp>
    </p:spTree>
    <p:extLst>
      <p:ext uri="{BB962C8B-B14F-4D97-AF65-F5344CB8AC3E}">
        <p14:creationId xmlns:p14="http://schemas.microsoft.com/office/powerpoint/2010/main" val="191838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SIDE CHARACTERS</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4" y="870716"/>
            <a:ext cx="9872106" cy="877377"/>
          </a:xfrm>
        </p:spPr>
        <p:txBody>
          <a:bodyPr/>
          <a:lstStyle/>
          <a:p>
            <a:pPr marL="0" indent="0" algn="l">
              <a:buNone/>
            </a:pPr>
            <a:r>
              <a:rPr lang="en-US" sz="1600" b="0" i="0" dirty="0">
                <a:solidFill>
                  <a:srgbClr val="FFFFFF"/>
                </a:solidFill>
                <a:effectLst/>
                <a:latin typeface="+mj-lt"/>
              </a:rPr>
              <a:t>Theses are four main side characters </a:t>
            </a:r>
            <a:r>
              <a:rPr lang="en-US" sz="1600" dirty="0">
                <a:solidFill>
                  <a:srgbClr val="FFFFFF"/>
                </a:solidFill>
                <a:latin typeface="+mj-lt"/>
              </a:rPr>
              <a:t>in different areas, asking help from the main character of the game where the offer potions, weapons or any other items to upgrade the health of the character.</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21</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1" name="Text Placeholder 21">
            <a:extLst>
              <a:ext uri="{FF2B5EF4-FFF2-40B4-BE49-F238E27FC236}">
                <a16:creationId xmlns:a16="http://schemas.microsoft.com/office/drawing/2014/main" id="{B98A073E-110D-B492-6CE4-F385E43CE119}"/>
              </a:ext>
            </a:extLst>
          </p:cNvPr>
          <p:cNvSpPr txBox="1">
            <a:spLocks/>
          </p:cNvSpPr>
          <p:nvPr/>
        </p:nvSpPr>
        <p:spPr>
          <a:xfrm>
            <a:off x="1263936" y="5451207"/>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Deer Man the protector of the wild woods</a:t>
            </a:r>
          </a:p>
        </p:txBody>
      </p:sp>
      <p:sp>
        <p:nvSpPr>
          <p:cNvPr id="13" name="Text Placeholder 21">
            <a:extLst>
              <a:ext uri="{FF2B5EF4-FFF2-40B4-BE49-F238E27FC236}">
                <a16:creationId xmlns:a16="http://schemas.microsoft.com/office/drawing/2014/main" id="{9C4AFCE8-0C65-FBF0-F789-2DE46A559686}"/>
              </a:ext>
            </a:extLst>
          </p:cNvPr>
          <p:cNvSpPr txBox="1">
            <a:spLocks/>
          </p:cNvSpPr>
          <p:nvPr/>
        </p:nvSpPr>
        <p:spPr>
          <a:xfrm>
            <a:off x="3791715" y="5520099"/>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err="1">
                <a:solidFill>
                  <a:srgbClr val="FFFFFF"/>
                </a:solidFill>
                <a:latin typeface="+mj-lt"/>
              </a:rPr>
              <a:t>Denji</a:t>
            </a:r>
            <a:r>
              <a:rPr lang="en-US" sz="1600" dirty="0">
                <a:solidFill>
                  <a:srgbClr val="FFFFFF"/>
                </a:solidFill>
                <a:latin typeface="+mj-lt"/>
              </a:rPr>
              <a:t> the village man </a:t>
            </a:r>
          </a:p>
        </p:txBody>
      </p:sp>
      <p:pic>
        <p:nvPicPr>
          <p:cNvPr id="7170" name="Picture 2">
            <a:extLst>
              <a:ext uri="{FF2B5EF4-FFF2-40B4-BE49-F238E27FC236}">
                <a16:creationId xmlns:a16="http://schemas.microsoft.com/office/drawing/2014/main" id="{B2D1EF3B-F8F8-9B5E-8371-181962059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587" y="1510169"/>
            <a:ext cx="3723862" cy="372386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4D6483-A33F-2B5B-B53D-25DAB9224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043" y="1510169"/>
            <a:ext cx="3933960" cy="393396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A93DF0B-4BC3-D126-D58B-3A0930CA6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2" y="1604278"/>
            <a:ext cx="3743553" cy="37435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21">
            <a:extLst>
              <a:ext uri="{FF2B5EF4-FFF2-40B4-BE49-F238E27FC236}">
                <a16:creationId xmlns:a16="http://schemas.microsoft.com/office/drawing/2014/main" id="{9D1A8777-0DD1-7A72-C447-10DC3BD7E35F}"/>
              </a:ext>
            </a:extLst>
          </p:cNvPr>
          <p:cNvSpPr txBox="1">
            <a:spLocks/>
          </p:cNvSpPr>
          <p:nvPr/>
        </p:nvSpPr>
        <p:spPr>
          <a:xfrm>
            <a:off x="6463210" y="5415050"/>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err="1">
                <a:solidFill>
                  <a:srgbClr val="FFFFFF"/>
                </a:solidFill>
                <a:latin typeface="+mj-lt"/>
              </a:rPr>
              <a:t>Leefy</a:t>
            </a:r>
            <a:r>
              <a:rPr lang="en-US" sz="1600" dirty="0">
                <a:solidFill>
                  <a:srgbClr val="FFFFFF"/>
                </a:solidFill>
                <a:latin typeface="+mj-lt"/>
              </a:rPr>
              <a:t> the tree character</a:t>
            </a:r>
          </a:p>
        </p:txBody>
      </p:sp>
      <p:pic>
        <p:nvPicPr>
          <p:cNvPr id="4100" name="Picture 4">
            <a:extLst>
              <a:ext uri="{FF2B5EF4-FFF2-40B4-BE49-F238E27FC236}">
                <a16:creationId xmlns:a16="http://schemas.microsoft.com/office/drawing/2014/main" id="{7501D2EE-F82B-0DF3-18ED-709713E26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139" r="27600" b="14705"/>
          <a:stretch/>
        </p:blipFill>
        <p:spPr bwMode="auto">
          <a:xfrm>
            <a:off x="9168441" y="1604278"/>
            <a:ext cx="1510344" cy="336699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1">
            <a:extLst>
              <a:ext uri="{FF2B5EF4-FFF2-40B4-BE49-F238E27FC236}">
                <a16:creationId xmlns:a16="http://schemas.microsoft.com/office/drawing/2014/main" id="{7F9797B0-6538-6836-F135-1FD0C2C5BED5}"/>
              </a:ext>
            </a:extLst>
          </p:cNvPr>
          <p:cNvSpPr txBox="1">
            <a:spLocks/>
          </p:cNvSpPr>
          <p:nvPr/>
        </p:nvSpPr>
        <p:spPr>
          <a:xfrm>
            <a:off x="8988305" y="5347831"/>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err="1">
                <a:solidFill>
                  <a:srgbClr val="FFFFFF"/>
                </a:solidFill>
                <a:latin typeface="+mj-lt"/>
              </a:rPr>
              <a:t>Feebi</a:t>
            </a:r>
            <a:r>
              <a:rPr lang="en-US" sz="1600" dirty="0">
                <a:solidFill>
                  <a:srgbClr val="FFFFFF"/>
                </a:solidFill>
                <a:latin typeface="+mj-lt"/>
              </a:rPr>
              <a:t> a young witch</a:t>
            </a:r>
          </a:p>
        </p:txBody>
      </p:sp>
    </p:spTree>
    <p:extLst>
      <p:ext uri="{BB962C8B-B14F-4D97-AF65-F5344CB8AC3E}">
        <p14:creationId xmlns:p14="http://schemas.microsoft.com/office/powerpoint/2010/main" val="390304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ANTAGONIST</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4" y="870716"/>
            <a:ext cx="6270336" cy="877377"/>
          </a:xfrm>
        </p:spPr>
        <p:txBody>
          <a:bodyPr/>
          <a:lstStyle/>
          <a:p>
            <a:pPr marL="0" indent="0" algn="l">
              <a:buNone/>
            </a:pPr>
            <a:r>
              <a:rPr lang="en-US" sz="1600" b="0" i="0" dirty="0">
                <a:solidFill>
                  <a:srgbClr val="FFFFFF"/>
                </a:solidFill>
                <a:effectLst/>
                <a:latin typeface="+mj-lt"/>
              </a:rPr>
              <a:t>There are mainly three Antagonist through out the game challenging Dave</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22</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1" name="Text Placeholder 21">
            <a:extLst>
              <a:ext uri="{FF2B5EF4-FFF2-40B4-BE49-F238E27FC236}">
                <a16:creationId xmlns:a16="http://schemas.microsoft.com/office/drawing/2014/main" id="{B98A073E-110D-B492-6CE4-F385E43CE119}"/>
              </a:ext>
            </a:extLst>
          </p:cNvPr>
          <p:cNvSpPr txBox="1">
            <a:spLocks/>
          </p:cNvSpPr>
          <p:nvPr/>
        </p:nvSpPr>
        <p:spPr>
          <a:xfrm>
            <a:off x="931400" y="5423801"/>
            <a:ext cx="3112524"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Venomous Viper</a:t>
            </a:r>
          </a:p>
          <a:p>
            <a:pPr marL="0" indent="0" algn="ctr">
              <a:buFont typeface="Courier New" panose="02070309020205020404" pitchFamily="49" charset="0"/>
              <a:buNone/>
            </a:pPr>
            <a:r>
              <a:rPr lang="en-US" sz="1600" dirty="0">
                <a:solidFill>
                  <a:srgbClr val="FFFFFF"/>
                </a:solidFill>
                <a:latin typeface="+mj-lt"/>
              </a:rPr>
              <a:t>Viper Spit Attack – 20% health loss</a:t>
            </a:r>
          </a:p>
        </p:txBody>
      </p:sp>
      <p:sp>
        <p:nvSpPr>
          <p:cNvPr id="13" name="Text Placeholder 21">
            <a:extLst>
              <a:ext uri="{FF2B5EF4-FFF2-40B4-BE49-F238E27FC236}">
                <a16:creationId xmlns:a16="http://schemas.microsoft.com/office/drawing/2014/main" id="{9C4AFCE8-0C65-FBF0-F789-2DE46A559686}"/>
              </a:ext>
            </a:extLst>
          </p:cNvPr>
          <p:cNvSpPr txBox="1">
            <a:spLocks/>
          </p:cNvSpPr>
          <p:nvPr/>
        </p:nvSpPr>
        <p:spPr>
          <a:xfrm>
            <a:off x="4664222" y="5411417"/>
            <a:ext cx="2272807"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Werewolf</a:t>
            </a:r>
          </a:p>
          <a:p>
            <a:pPr marL="0" indent="0" algn="ctr">
              <a:buFont typeface="Courier New" panose="02070309020205020404" pitchFamily="49" charset="0"/>
              <a:buNone/>
            </a:pPr>
            <a:r>
              <a:rPr lang="en-US" sz="1600" dirty="0">
                <a:solidFill>
                  <a:srgbClr val="FFFFFF"/>
                </a:solidFill>
                <a:latin typeface="+mj-lt"/>
              </a:rPr>
              <a:t>Attack – 45% health loss </a:t>
            </a:r>
          </a:p>
        </p:txBody>
      </p:sp>
      <p:sp>
        <p:nvSpPr>
          <p:cNvPr id="14" name="Text Placeholder 21">
            <a:extLst>
              <a:ext uri="{FF2B5EF4-FFF2-40B4-BE49-F238E27FC236}">
                <a16:creationId xmlns:a16="http://schemas.microsoft.com/office/drawing/2014/main" id="{9D1A8777-0DD1-7A72-C447-10DC3BD7E35F}"/>
              </a:ext>
            </a:extLst>
          </p:cNvPr>
          <p:cNvSpPr txBox="1">
            <a:spLocks/>
          </p:cNvSpPr>
          <p:nvPr/>
        </p:nvSpPr>
        <p:spPr>
          <a:xfrm>
            <a:off x="8538135" y="5423801"/>
            <a:ext cx="2176248"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Mighty Lion</a:t>
            </a:r>
          </a:p>
          <a:p>
            <a:pPr marL="0" indent="0" algn="ctr">
              <a:buNone/>
            </a:pPr>
            <a:r>
              <a:rPr lang="en-US" sz="1600" dirty="0">
                <a:solidFill>
                  <a:srgbClr val="FFFFFF"/>
                </a:solidFill>
                <a:latin typeface="+mj-lt"/>
              </a:rPr>
              <a:t>Attack – 55% health loss </a:t>
            </a:r>
          </a:p>
          <a:p>
            <a:pPr marL="0" indent="0" algn="ctr">
              <a:buFont typeface="Courier New" panose="02070309020205020404" pitchFamily="49" charset="0"/>
              <a:buNone/>
            </a:pPr>
            <a:endParaRPr lang="en-US" sz="1600" dirty="0">
              <a:solidFill>
                <a:srgbClr val="FFFFFF"/>
              </a:solidFill>
              <a:latin typeface="+mj-lt"/>
            </a:endParaRPr>
          </a:p>
        </p:txBody>
      </p:sp>
      <p:pic>
        <p:nvPicPr>
          <p:cNvPr id="3" name="Picture 2">
            <a:extLst>
              <a:ext uri="{FF2B5EF4-FFF2-40B4-BE49-F238E27FC236}">
                <a16:creationId xmlns:a16="http://schemas.microsoft.com/office/drawing/2014/main" id="{45AAE006-FC14-78B7-89FB-0976AFCE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37358" y="1727427"/>
            <a:ext cx="3495684" cy="3495684"/>
          </a:xfrm>
          <a:prstGeom prst="rect">
            <a:avLst/>
          </a:prstGeom>
        </p:spPr>
      </p:pic>
      <p:pic>
        <p:nvPicPr>
          <p:cNvPr id="4" name="Picture 3">
            <a:extLst>
              <a:ext uri="{FF2B5EF4-FFF2-40B4-BE49-F238E27FC236}">
                <a16:creationId xmlns:a16="http://schemas.microsoft.com/office/drawing/2014/main" id="{3ECABB30-A747-048E-80CF-9E5817C95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987" y="1438909"/>
            <a:ext cx="3775278" cy="3775278"/>
          </a:xfrm>
          <a:prstGeom prst="rect">
            <a:avLst/>
          </a:prstGeom>
        </p:spPr>
      </p:pic>
      <p:pic>
        <p:nvPicPr>
          <p:cNvPr id="5" name="Picture 4">
            <a:extLst>
              <a:ext uri="{FF2B5EF4-FFF2-40B4-BE49-F238E27FC236}">
                <a16:creationId xmlns:a16="http://schemas.microsoft.com/office/drawing/2014/main" id="{EEAA1810-5382-0872-04A8-FA69784E9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723" y="1013234"/>
            <a:ext cx="3495683" cy="4200953"/>
          </a:xfrm>
          <a:prstGeom prst="rect">
            <a:avLst/>
          </a:prstGeom>
        </p:spPr>
      </p:pic>
    </p:spTree>
    <p:extLst>
      <p:ext uri="{BB962C8B-B14F-4D97-AF65-F5344CB8AC3E}">
        <p14:creationId xmlns:p14="http://schemas.microsoft.com/office/powerpoint/2010/main" val="73827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9139431" cy="450574"/>
          </a:xfrm>
        </p:spPr>
        <p:txBody>
          <a:bodyPr/>
          <a:lstStyle/>
          <a:p>
            <a:r>
              <a:rPr lang="en-US" sz="3800" dirty="0">
                <a:latin typeface="Akira Expanded" panose="02000800000000000000" pitchFamily="50" charset="0"/>
              </a:rPr>
              <a:t>REGION BASED OBSTACLES</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4" y="870716"/>
            <a:ext cx="10325500" cy="877377"/>
          </a:xfrm>
        </p:spPr>
        <p:txBody>
          <a:bodyPr/>
          <a:lstStyle/>
          <a:p>
            <a:pPr marL="0" indent="0" algn="l">
              <a:buNone/>
            </a:pPr>
            <a:r>
              <a:rPr lang="en-US" sz="1600" b="0" i="0" dirty="0">
                <a:solidFill>
                  <a:srgbClr val="FFFFFF"/>
                </a:solidFill>
                <a:effectLst/>
                <a:latin typeface="+mj-lt"/>
              </a:rPr>
              <a:t>These are the sub characters of the main antagonist where the layer can face them in between the journey of the character or even before approaching the main villains.</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23</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3" name="Text Placeholder 21">
            <a:extLst>
              <a:ext uri="{FF2B5EF4-FFF2-40B4-BE49-F238E27FC236}">
                <a16:creationId xmlns:a16="http://schemas.microsoft.com/office/drawing/2014/main" id="{9C4AFCE8-0C65-FBF0-F789-2DE46A559686}"/>
              </a:ext>
            </a:extLst>
          </p:cNvPr>
          <p:cNvSpPr txBox="1">
            <a:spLocks/>
          </p:cNvSpPr>
          <p:nvPr/>
        </p:nvSpPr>
        <p:spPr>
          <a:xfrm>
            <a:off x="1306765" y="3265323"/>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Poisonous Snake</a:t>
            </a:r>
          </a:p>
          <a:p>
            <a:pPr marL="0" indent="0" algn="ctr">
              <a:buFont typeface="Courier New" panose="02070309020205020404" pitchFamily="49" charset="0"/>
              <a:buNone/>
            </a:pPr>
            <a:r>
              <a:rPr lang="en-US" sz="1600" dirty="0">
                <a:solidFill>
                  <a:srgbClr val="FFFFFF"/>
                </a:solidFill>
                <a:latin typeface="+mj-lt"/>
              </a:rPr>
              <a:t>Damage 5%</a:t>
            </a:r>
          </a:p>
        </p:txBody>
      </p:sp>
      <p:pic>
        <p:nvPicPr>
          <p:cNvPr id="4" name="Picture 4">
            <a:extLst>
              <a:ext uri="{FF2B5EF4-FFF2-40B4-BE49-F238E27FC236}">
                <a16:creationId xmlns:a16="http://schemas.microsoft.com/office/drawing/2014/main" id="{E3B9DC1F-78E6-461C-739C-CAF06B2F3A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63" t="21718" r="19983" b="22042"/>
          <a:stretch/>
        </p:blipFill>
        <p:spPr bwMode="auto">
          <a:xfrm>
            <a:off x="1142938" y="1493458"/>
            <a:ext cx="2069682" cy="1808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93979E76-7FA6-8EDA-1DB7-5654C3A75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3" y="3290333"/>
            <a:ext cx="3044575" cy="3044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1">
            <a:extLst>
              <a:ext uri="{FF2B5EF4-FFF2-40B4-BE49-F238E27FC236}">
                <a16:creationId xmlns:a16="http://schemas.microsoft.com/office/drawing/2014/main" id="{76020E79-0F72-14A1-C48B-ECED30975E11}"/>
              </a:ext>
            </a:extLst>
          </p:cNvPr>
          <p:cNvSpPr txBox="1">
            <a:spLocks/>
          </p:cNvSpPr>
          <p:nvPr/>
        </p:nvSpPr>
        <p:spPr>
          <a:xfrm>
            <a:off x="1168000" y="5730727"/>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Poisonous Snake</a:t>
            </a:r>
          </a:p>
          <a:p>
            <a:pPr marL="0" indent="0" algn="ctr">
              <a:buFont typeface="Courier New" panose="02070309020205020404" pitchFamily="49" charset="0"/>
              <a:buNone/>
            </a:pPr>
            <a:r>
              <a:rPr lang="en-US" sz="1600" dirty="0">
                <a:solidFill>
                  <a:srgbClr val="FFFFFF"/>
                </a:solidFill>
                <a:latin typeface="+mj-lt"/>
              </a:rPr>
              <a:t>Damage 10%</a:t>
            </a:r>
          </a:p>
        </p:txBody>
      </p:sp>
      <p:pic>
        <p:nvPicPr>
          <p:cNvPr id="1038" name="Picture 14">
            <a:extLst>
              <a:ext uri="{FF2B5EF4-FFF2-40B4-BE49-F238E27FC236}">
                <a16:creationId xmlns:a16="http://schemas.microsoft.com/office/drawing/2014/main" id="{C6B00866-9583-8636-0A7F-99CF8DDF6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56" t="26358" r="21834" b="26728"/>
          <a:stretch/>
        </p:blipFill>
        <p:spPr bwMode="auto">
          <a:xfrm>
            <a:off x="7542532" y="1321290"/>
            <a:ext cx="3171851" cy="16858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1">
            <a:extLst>
              <a:ext uri="{FF2B5EF4-FFF2-40B4-BE49-F238E27FC236}">
                <a16:creationId xmlns:a16="http://schemas.microsoft.com/office/drawing/2014/main" id="{1F36B760-127E-51E7-D869-EB8B57EFC34E}"/>
              </a:ext>
            </a:extLst>
          </p:cNvPr>
          <p:cNvSpPr txBox="1">
            <a:spLocks/>
          </p:cNvSpPr>
          <p:nvPr/>
        </p:nvSpPr>
        <p:spPr>
          <a:xfrm>
            <a:off x="8304183" y="3007149"/>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Wolf</a:t>
            </a:r>
          </a:p>
          <a:p>
            <a:pPr marL="0" indent="0" algn="ctr">
              <a:buFont typeface="Courier New" panose="02070309020205020404" pitchFamily="49" charset="0"/>
              <a:buNone/>
            </a:pPr>
            <a:r>
              <a:rPr lang="en-US" sz="1600" dirty="0">
                <a:solidFill>
                  <a:srgbClr val="FFFFFF"/>
                </a:solidFill>
                <a:latin typeface="+mj-lt"/>
              </a:rPr>
              <a:t>Damage 30%</a:t>
            </a:r>
          </a:p>
        </p:txBody>
      </p:sp>
      <p:sp>
        <p:nvSpPr>
          <p:cNvPr id="17" name="Text Placeholder 21">
            <a:extLst>
              <a:ext uri="{FF2B5EF4-FFF2-40B4-BE49-F238E27FC236}">
                <a16:creationId xmlns:a16="http://schemas.microsoft.com/office/drawing/2014/main" id="{7BBCFC2F-64DF-AB09-0FA1-BFBC3E713078}"/>
              </a:ext>
            </a:extLst>
          </p:cNvPr>
          <p:cNvSpPr txBox="1">
            <a:spLocks/>
          </p:cNvSpPr>
          <p:nvPr/>
        </p:nvSpPr>
        <p:spPr>
          <a:xfrm>
            <a:off x="8197079" y="5895812"/>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Wolf</a:t>
            </a:r>
          </a:p>
          <a:p>
            <a:pPr marL="0" indent="0" algn="ctr">
              <a:buFont typeface="Courier New" panose="02070309020205020404" pitchFamily="49" charset="0"/>
              <a:buNone/>
            </a:pPr>
            <a:r>
              <a:rPr lang="en-US" sz="1600" dirty="0">
                <a:solidFill>
                  <a:srgbClr val="FFFFFF"/>
                </a:solidFill>
                <a:latin typeface="+mj-lt"/>
              </a:rPr>
              <a:t>Damage 45%</a:t>
            </a:r>
          </a:p>
        </p:txBody>
      </p:sp>
      <p:pic>
        <p:nvPicPr>
          <p:cNvPr id="1040" name="Picture 16">
            <a:extLst>
              <a:ext uri="{FF2B5EF4-FFF2-40B4-BE49-F238E27FC236}">
                <a16:creationId xmlns:a16="http://schemas.microsoft.com/office/drawing/2014/main" id="{375639C7-DE31-576C-80C6-4ED3CE073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375" y="1045680"/>
            <a:ext cx="2254601" cy="237497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894F44D-7CC6-E923-E058-5748344ED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916" y="3577148"/>
            <a:ext cx="2186770" cy="3037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21">
            <a:extLst>
              <a:ext uri="{FF2B5EF4-FFF2-40B4-BE49-F238E27FC236}">
                <a16:creationId xmlns:a16="http://schemas.microsoft.com/office/drawing/2014/main" id="{22F1DB68-EC6E-6A33-8F08-25CE3173E261}"/>
              </a:ext>
            </a:extLst>
          </p:cNvPr>
          <p:cNvSpPr txBox="1">
            <a:spLocks/>
          </p:cNvSpPr>
          <p:nvPr/>
        </p:nvSpPr>
        <p:spPr>
          <a:xfrm>
            <a:off x="3224818" y="3150972"/>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Weed</a:t>
            </a:r>
          </a:p>
          <a:p>
            <a:pPr marL="0" indent="0" algn="ctr">
              <a:buFont typeface="Courier New" panose="02070309020205020404" pitchFamily="49" charset="0"/>
              <a:buNone/>
            </a:pPr>
            <a:r>
              <a:rPr lang="en-US" sz="1600" dirty="0">
                <a:solidFill>
                  <a:srgbClr val="FFFFFF"/>
                </a:solidFill>
                <a:latin typeface="+mj-lt"/>
              </a:rPr>
              <a:t>Damage 15%</a:t>
            </a:r>
          </a:p>
        </p:txBody>
      </p:sp>
      <p:sp>
        <p:nvSpPr>
          <p:cNvPr id="20" name="Text Placeholder 21">
            <a:extLst>
              <a:ext uri="{FF2B5EF4-FFF2-40B4-BE49-F238E27FC236}">
                <a16:creationId xmlns:a16="http://schemas.microsoft.com/office/drawing/2014/main" id="{DF45ECE6-42DC-57F7-86A1-793F1C56CE7B}"/>
              </a:ext>
            </a:extLst>
          </p:cNvPr>
          <p:cNvSpPr txBox="1">
            <a:spLocks/>
          </p:cNvSpPr>
          <p:nvPr/>
        </p:nvSpPr>
        <p:spPr>
          <a:xfrm>
            <a:off x="3089900" y="5639122"/>
            <a:ext cx="1870615" cy="311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Giant Weed</a:t>
            </a:r>
          </a:p>
          <a:p>
            <a:pPr marL="0" indent="0" algn="ctr">
              <a:buFont typeface="Courier New" panose="02070309020205020404" pitchFamily="49" charset="0"/>
              <a:buNone/>
            </a:pPr>
            <a:r>
              <a:rPr lang="en-US" sz="1600" dirty="0">
                <a:solidFill>
                  <a:srgbClr val="FFFFFF"/>
                </a:solidFill>
                <a:latin typeface="+mj-lt"/>
              </a:rPr>
              <a:t>Damage 25%</a:t>
            </a:r>
          </a:p>
        </p:txBody>
      </p:sp>
      <p:pic>
        <p:nvPicPr>
          <p:cNvPr id="1044" name="Picture 20">
            <a:extLst>
              <a:ext uri="{FF2B5EF4-FFF2-40B4-BE49-F238E27FC236}">
                <a16:creationId xmlns:a16="http://schemas.microsoft.com/office/drawing/2014/main" id="{5D7E334D-409E-C643-9FAF-812D9289DB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8227" y="3061241"/>
            <a:ext cx="4374322" cy="309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5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9914684" cy="450574"/>
          </a:xfrm>
        </p:spPr>
        <p:txBody>
          <a:bodyPr/>
          <a:lstStyle/>
          <a:p>
            <a:r>
              <a:rPr lang="en-US" sz="3600" dirty="0">
                <a:latin typeface="Akira Expanded" panose="02000800000000000000" pitchFamily="50" charset="0"/>
              </a:rPr>
              <a:t>Character Equipment</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4" y="870716"/>
            <a:ext cx="6270336" cy="877377"/>
          </a:xfrm>
        </p:spPr>
        <p:txBody>
          <a:bodyPr/>
          <a:lstStyle/>
          <a:p>
            <a:pPr marL="0" indent="0" algn="l">
              <a:buNone/>
            </a:pPr>
            <a:r>
              <a:rPr lang="en-US" sz="1600" b="0" i="0" dirty="0">
                <a:solidFill>
                  <a:srgbClr val="FFFFFF"/>
                </a:solidFill>
                <a:effectLst/>
                <a:latin typeface="+mj-lt"/>
              </a:rPr>
              <a:t>These are the main 3 potions that the character can create using the gems that spawns on the way and in some regions.</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24</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4" name="Text Placeholder 21">
            <a:extLst>
              <a:ext uri="{FF2B5EF4-FFF2-40B4-BE49-F238E27FC236}">
                <a16:creationId xmlns:a16="http://schemas.microsoft.com/office/drawing/2014/main" id="{9D1A8777-0DD1-7A72-C447-10DC3BD7E35F}"/>
              </a:ext>
            </a:extLst>
          </p:cNvPr>
          <p:cNvSpPr txBox="1">
            <a:spLocks/>
          </p:cNvSpPr>
          <p:nvPr/>
        </p:nvSpPr>
        <p:spPr>
          <a:xfrm>
            <a:off x="1005849" y="3420761"/>
            <a:ext cx="2176248" cy="34089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Speed Potion</a:t>
            </a:r>
          </a:p>
        </p:txBody>
      </p:sp>
      <p:pic>
        <p:nvPicPr>
          <p:cNvPr id="2050" name="Picture 2">
            <a:extLst>
              <a:ext uri="{FF2B5EF4-FFF2-40B4-BE49-F238E27FC236}">
                <a16:creationId xmlns:a16="http://schemas.microsoft.com/office/drawing/2014/main" id="{3E9245CB-A282-A338-6F91-A10391778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307" y="1354820"/>
            <a:ext cx="2152332" cy="21523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5ACFF9-4C90-F202-7EFA-2C29F303D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38" y="3677516"/>
            <a:ext cx="2383008" cy="23830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1BB64E-28E4-3DDF-E1D4-D12ABEB7F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594" y="1881313"/>
            <a:ext cx="2196131" cy="2196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1">
            <a:extLst>
              <a:ext uri="{FF2B5EF4-FFF2-40B4-BE49-F238E27FC236}">
                <a16:creationId xmlns:a16="http://schemas.microsoft.com/office/drawing/2014/main" id="{C011470F-C711-DE3A-7757-777512CD44A6}"/>
              </a:ext>
            </a:extLst>
          </p:cNvPr>
          <p:cNvSpPr txBox="1">
            <a:spLocks/>
          </p:cNvSpPr>
          <p:nvPr/>
        </p:nvSpPr>
        <p:spPr>
          <a:xfrm>
            <a:off x="954918" y="6036367"/>
            <a:ext cx="2176248" cy="34089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Health Potion</a:t>
            </a:r>
          </a:p>
        </p:txBody>
      </p:sp>
      <p:sp>
        <p:nvSpPr>
          <p:cNvPr id="7" name="Text Placeholder 21">
            <a:extLst>
              <a:ext uri="{FF2B5EF4-FFF2-40B4-BE49-F238E27FC236}">
                <a16:creationId xmlns:a16="http://schemas.microsoft.com/office/drawing/2014/main" id="{AFD69A9F-748F-4919-5701-E6FB0823B0E1}"/>
              </a:ext>
            </a:extLst>
          </p:cNvPr>
          <p:cNvSpPr txBox="1">
            <a:spLocks/>
          </p:cNvSpPr>
          <p:nvPr/>
        </p:nvSpPr>
        <p:spPr>
          <a:xfrm>
            <a:off x="3723377" y="4020438"/>
            <a:ext cx="1364564" cy="34089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Full Power (Health and Speed)</a:t>
            </a:r>
          </a:p>
        </p:txBody>
      </p:sp>
      <p:pic>
        <p:nvPicPr>
          <p:cNvPr id="2056" name="Picture 8">
            <a:extLst>
              <a:ext uri="{FF2B5EF4-FFF2-40B4-BE49-F238E27FC236}">
                <a16:creationId xmlns:a16="http://schemas.microsoft.com/office/drawing/2014/main" id="{61E8A76B-EB24-A116-5030-D69802531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995" y="1645523"/>
            <a:ext cx="1904926" cy="14853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1">
            <a:extLst>
              <a:ext uri="{FF2B5EF4-FFF2-40B4-BE49-F238E27FC236}">
                <a16:creationId xmlns:a16="http://schemas.microsoft.com/office/drawing/2014/main" id="{AA004B10-142E-CD5B-E228-3FD892657120}"/>
              </a:ext>
            </a:extLst>
          </p:cNvPr>
          <p:cNvSpPr txBox="1">
            <a:spLocks/>
          </p:cNvSpPr>
          <p:nvPr/>
        </p:nvSpPr>
        <p:spPr>
          <a:xfrm>
            <a:off x="6696995" y="3166257"/>
            <a:ext cx="2176248" cy="34089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Hand Revolver</a:t>
            </a:r>
          </a:p>
        </p:txBody>
      </p:sp>
      <p:pic>
        <p:nvPicPr>
          <p:cNvPr id="2058" name="Picture 10">
            <a:extLst>
              <a:ext uri="{FF2B5EF4-FFF2-40B4-BE49-F238E27FC236}">
                <a16:creationId xmlns:a16="http://schemas.microsoft.com/office/drawing/2014/main" id="{D7093746-3B28-F632-5DD5-F258EC8B5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075" y="1542753"/>
            <a:ext cx="1993123" cy="15435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1">
            <a:extLst>
              <a:ext uri="{FF2B5EF4-FFF2-40B4-BE49-F238E27FC236}">
                <a16:creationId xmlns:a16="http://schemas.microsoft.com/office/drawing/2014/main" id="{0629B886-34EE-96EA-8DCC-3BC6C3FF5BD3}"/>
              </a:ext>
            </a:extLst>
          </p:cNvPr>
          <p:cNvSpPr txBox="1">
            <a:spLocks/>
          </p:cNvSpPr>
          <p:nvPr/>
        </p:nvSpPr>
        <p:spPr>
          <a:xfrm>
            <a:off x="9063652" y="3178497"/>
            <a:ext cx="2176248" cy="34089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Machete</a:t>
            </a:r>
          </a:p>
        </p:txBody>
      </p:sp>
      <p:sp>
        <p:nvSpPr>
          <p:cNvPr id="15" name="Text Placeholder 21">
            <a:extLst>
              <a:ext uri="{FF2B5EF4-FFF2-40B4-BE49-F238E27FC236}">
                <a16:creationId xmlns:a16="http://schemas.microsoft.com/office/drawing/2014/main" id="{66C1E3B7-4B1A-A170-0221-6D271DEDFE1A}"/>
              </a:ext>
            </a:extLst>
          </p:cNvPr>
          <p:cNvSpPr txBox="1">
            <a:spLocks/>
          </p:cNvSpPr>
          <p:nvPr/>
        </p:nvSpPr>
        <p:spPr>
          <a:xfrm>
            <a:off x="4306957" y="5757370"/>
            <a:ext cx="6692241" cy="1182484"/>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r">
              <a:buFont typeface="Courier New" panose="02070309020205020404" pitchFamily="49" charset="0"/>
              <a:buNone/>
            </a:pPr>
            <a:r>
              <a:rPr lang="en-US" sz="1600" dirty="0">
                <a:solidFill>
                  <a:srgbClr val="FFFFFF"/>
                </a:solidFill>
                <a:latin typeface="+mj-lt"/>
              </a:rPr>
              <a:t>Hand Revolver with a limited bullets and a pair of Machete are used to kill the enemies. Dynamite are also used for a quick escape as it creates damage and a quick jump. Also Jetpack is available throughout the journey.</a:t>
            </a:r>
          </a:p>
        </p:txBody>
      </p:sp>
      <p:sp>
        <p:nvSpPr>
          <p:cNvPr id="16" name="Text Placeholder 21">
            <a:extLst>
              <a:ext uri="{FF2B5EF4-FFF2-40B4-BE49-F238E27FC236}">
                <a16:creationId xmlns:a16="http://schemas.microsoft.com/office/drawing/2014/main" id="{8E26ACAE-7AB3-A980-703C-1319B93D2D5A}"/>
              </a:ext>
            </a:extLst>
          </p:cNvPr>
          <p:cNvSpPr txBox="1">
            <a:spLocks/>
          </p:cNvSpPr>
          <p:nvPr/>
        </p:nvSpPr>
        <p:spPr>
          <a:xfrm>
            <a:off x="9211540" y="4852027"/>
            <a:ext cx="959279" cy="214936"/>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Dynamite</a:t>
            </a:r>
          </a:p>
        </p:txBody>
      </p:sp>
      <p:pic>
        <p:nvPicPr>
          <p:cNvPr id="17" name="Picture 16">
            <a:extLst>
              <a:ext uri="{FF2B5EF4-FFF2-40B4-BE49-F238E27FC236}">
                <a16:creationId xmlns:a16="http://schemas.microsoft.com/office/drawing/2014/main" id="{020D4E8A-2E8E-DF9F-3B69-00D605D443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314367" y="3196141"/>
            <a:ext cx="1244048" cy="21523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1ADDDEB-779E-55C8-0B0F-1197369510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9770" y="3591208"/>
            <a:ext cx="1602152" cy="16021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1">
            <a:extLst>
              <a:ext uri="{FF2B5EF4-FFF2-40B4-BE49-F238E27FC236}">
                <a16:creationId xmlns:a16="http://schemas.microsoft.com/office/drawing/2014/main" id="{CE22554B-5A73-39B8-C7AF-06BBCF9F8C76}"/>
              </a:ext>
            </a:extLst>
          </p:cNvPr>
          <p:cNvSpPr txBox="1">
            <a:spLocks/>
          </p:cNvSpPr>
          <p:nvPr/>
        </p:nvSpPr>
        <p:spPr>
          <a:xfrm>
            <a:off x="7169818" y="5304699"/>
            <a:ext cx="959279" cy="214936"/>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Jetpack</a:t>
            </a:r>
          </a:p>
        </p:txBody>
      </p:sp>
    </p:spTree>
    <p:extLst>
      <p:ext uri="{BB962C8B-B14F-4D97-AF65-F5344CB8AC3E}">
        <p14:creationId xmlns:p14="http://schemas.microsoft.com/office/powerpoint/2010/main" val="270414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COLLECTABLES</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4" y="870716"/>
            <a:ext cx="6270336" cy="877377"/>
          </a:xfrm>
        </p:spPr>
        <p:txBody>
          <a:bodyPr/>
          <a:lstStyle/>
          <a:p>
            <a:pPr marL="0" indent="0" algn="l">
              <a:buNone/>
            </a:pPr>
            <a:r>
              <a:rPr lang="en-US" sz="1600" b="0" i="0" dirty="0">
                <a:solidFill>
                  <a:srgbClr val="FFFFFF"/>
                </a:solidFill>
                <a:effectLst/>
                <a:latin typeface="+mj-lt"/>
              </a:rPr>
              <a:t>Some of the collectable are similar from the first game of Dangerous Dave. </a:t>
            </a:r>
            <a:r>
              <a:rPr lang="en-US" sz="1600" i="0" dirty="0">
                <a:solidFill>
                  <a:srgbClr val="FFFFFF"/>
                </a:solidFill>
                <a:effectLst/>
                <a:latin typeface="+mj-lt"/>
              </a:rPr>
              <a:t>Whereas others are added and be collected after defeating the main 3 Antagonist.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25</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1" name="Text Placeholder 21">
            <a:extLst>
              <a:ext uri="{FF2B5EF4-FFF2-40B4-BE49-F238E27FC236}">
                <a16:creationId xmlns:a16="http://schemas.microsoft.com/office/drawing/2014/main" id="{B98A073E-110D-B492-6CE4-F385E43CE119}"/>
              </a:ext>
            </a:extLst>
          </p:cNvPr>
          <p:cNvSpPr txBox="1">
            <a:spLocks/>
          </p:cNvSpPr>
          <p:nvPr/>
        </p:nvSpPr>
        <p:spPr>
          <a:xfrm>
            <a:off x="1948564" y="4149786"/>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4 different gems with different points</a:t>
            </a:r>
          </a:p>
        </p:txBody>
      </p:sp>
      <p:sp>
        <p:nvSpPr>
          <p:cNvPr id="13" name="Text Placeholder 21">
            <a:extLst>
              <a:ext uri="{FF2B5EF4-FFF2-40B4-BE49-F238E27FC236}">
                <a16:creationId xmlns:a16="http://schemas.microsoft.com/office/drawing/2014/main" id="{9C4AFCE8-0C65-FBF0-F789-2DE46A559686}"/>
              </a:ext>
            </a:extLst>
          </p:cNvPr>
          <p:cNvSpPr txBox="1">
            <a:spLocks/>
          </p:cNvSpPr>
          <p:nvPr/>
        </p:nvSpPr>
        <p:spPr>
          <a:xfrm>
            <a:off x="5275931" y="4326005"/>
            <a:ext cx="1870615" cy="382087"/>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Viper Stone</a:t>
            </a:r>
          </a:p>
        </p:txBody>
      </p:sp>
      <p:sp>
        <p:nvSpPr>
          <p:cNvPr id="14" name="Text Placeholder 21">
            <a:extLst>
              <a:ext uri="{FF2B5EF4-FFF2-40B4-BE49-F238E27FC236}">
                <a16:creationId xmlns:a16="http://schemas.microsoft.com/office/drawing/2014/main" id="{9D1A8777-0DD1-7A72-C447-10DC3BD7E35F}"/>
              </a:ext>
            </a:extLst>
          </p:cNvPr>
          <p:cNvSpPr txBox="1">
            <a:spLocks/>
          </p:cNvSpPr>
          <p:nvPr/>
        </p:nvSpPr>
        <p:spPr>
          <a:xfrm>
            <a:off x="9223511" y="5512294"/>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Mighty sword of Mighty Lion</a:t>
            </a:r>
          </a:p>
        </p:txBody>
      </p:sp>
      <p:pic>
        <p:nvPicPr>
          <p:cNvPr id="7" name="Picture 8">
            <a:extLst>
              <a:ext uri="{FF2B5EF4-FFF2-40B4-BE49-F238E27FC236}">
                <a16:creationId xmlns:a16="http://schemas.microsoft.com/office/drawing/2014/main" id="{B5A6B564-1F08-133B-5255-F0E00172B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85" y="802229"/>
            <a:ext cx="4929932" cy="405113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243403D-68EA-9941-707F-04F16AAD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458" y="1560442"/>
            <a:ext cx="2765563" cy="276556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87AE2063-D609-EF2F-6244-768B30E7FB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88" r="38844"/>
          <a:stretch/>
        </p:blipFill>
        <p:spPr bwMode="auto">
          <a:xfrm rot="2469343">
            <a:off x="9330428" y="2223246"/>
            <a:ext cx="675858" cy="51120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1">
            <a:extLst>
              <a:ext uri="{FF2B5EF4-FFF2-40B4-BE49-F238E27FC236}">
                <a16:creationId xmlns:a16="http://schemas.microsoft.com/office/drawing/2014/main" id="{82E5F33B-EBAF-49C4-1A36-735A87722349}"/>
              </a:ext>
            </a:extLst>
          </p:cNvPr>
          <p:cNvSpPr txBox="1">
            <a:spLocks/>
          </p:cNvSpPr>
          <p:nvPr/>
        </p:nvSpPr>
        <p:spPr>
          <a:xfrm>
            <a:off x="8284816" y="3105795"/>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Werewolf stone statue</a:t>
            </a:r>
          </a:p>
        </p:txBody>
      </p:sp>
      <p:sp>
        <p:nvSpPr>
          <p:cNvPr id="3" name="Text Placeholder 21">
            <a:extLst>
              <a:ext uri="{FF2B5EF4-FFF2-40B4-BE49-F238E27FC236}">
                <a16:creationId xmlns:a16="http://schemas.microsoft.com/office/drawing/2014/main" id="{8A85B0CF-A922-20B4-4F5E-0760E37A960E}"/>
              </a:ext>
            </a:extLst>
          </p:cNvPr>
          <p:cNvSpPr txBox="1">
            <a:spLocks/>
          </p:cNvSpPr>
          <p:nvPr/>
        </p:nvSpPr>
        <p:spPr>
          <a:xfrm>
            <a:off x="2647585" y="5442779"/>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Gold</a:t>
            </a:r>
          </a:p>
        </p:txBody>
      </p:sp>
      <p:sp>
        <p:nvSpPr>
          <p:cNvPr id="5" name="Text Placeholder 21">
            <a:extLst>
              <a:ext uri="{FF2B5EF4-FFF2-40B4-BE49-F238E27FC236}">
                <a16:creationId xmlns:a16="http://schemas.microsoft.com/office/drawing/2014/main" id="{A09AB7D5-5904-57DA-3AB2-9F093B485DF2}"/>
              </a:ext>
            </a:extLst>
          </p:cNvPr>
          <p:cNvSpPr txBox="1">
            <a:spLocks/>
          </p:cNvSpPr>
          <p:nvPr/>
        </p:nvSpPr>
        <p:spPr>
          <a:xfrm>
            <a:off x="5305913" y="6279993"/>
            <a:ext cx="1870615" cy="817742"/>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sz="1600" dirty="0">
                <a:solidFill>
                  <a:srgbClr val="FFFFFF"/>
                </a:solidFill>
                <a:latin typeface="+mj-lt"/>
              </a:rPr>
              <a:t>Enchanted Book</a:t>
            </a:r>
          </a:p>
        </p:txBody>
      </p:sp>
      <p:pic>
        <p:nvPicPr>
          <p:cNvPr id="3078" name="Picture 6">
            <a:extLst>
              <a:ext uri="{FF2B5EF4-FFF2-40B4-BE49-F238E27FC236}">
                <a16:creationId xmlns:a16="http://schemas.microsoft.com/office/drawing/2014/main" id="{603F8E35-EBD3-579F-3806-45983EED85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90" t="20298" r="20906"/>
          <a:stretch/>
        </p:blipFill>
        <p:spPr bwMode="auto">
          <a:xfrm>
            <a:off x="1666676" y="5046022"/>
            <a:ext cx="2063811" cy="19136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AFA2DE-35B4-6A52-47D0-C82E657D8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3418" y="527964"/>
            <a:ext cx="2659580" cy="26595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7488E33-E4A1-7B0A-C9D7-7A5926B40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3574" y="4708092"/>
            <a:ext cx="2765564" cy="15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4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164554" y="588426"/>
            <a:ext cx="6561143" cy="450574"/>
          </a:xfrm>
        </p:spPr>
        <p:txBody>
          <a:bodyPr/>
          <a:lstStyle/>
          <a:p>
            <a:r>
              <a:rPr lang="en-US" sz="3200" dirty="0">
                <a:latin typeface="Akira Expanded" panose="02000800000000000000" pitchFamily="50" charset="0"/>
              </a:rPr>
              <a:t>STORY </a:t>
            </a:r>
            <a:br>
              <a:rPr lang="en-US" sz="3200" dirty="0">
                <a:latin typeface="Akira Expanded" panose="02000800000000000000" pitchFamily="50" charset="0"/>
              </a:rPr>
            </a:br>
            <a:endParaRPr lang="en-US" sz="3200" dirty="0">
              <a:latin typeface="Akira Expanded" panose="02000800000000000000" pitchFamily="50" charset="0"/>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26</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cxnSp>
        <p:nvCxnSpPr>
          <p:cNvPr id="38" name="Straight Connector 37">
            <a:extLst>
              <a:ext uri="{FF2B5EF4-FFF2-40B4-BE49-F238E27FC236}">
                <a16:creationId xmlns:a16="http://schemas.microsoft.com/office/drawing/2014/main" id="{66DD958D-9ABD-AD9E-D410-6CBC2A28ACC3}"/>
              </a:ext>
            </a:extLst>
          </p:cNvPr>
          <p:cNvCxnSpPr>
            <a:cxnSpLocks/>
            <a:endCxn id="10" idx="0"/>
          </p:cNvCxnSpPr>
          <p:nvPr/>
        </p:nvCxnSpPr>
        <p:spPr>
          <a:xfrm>
            <a:off x="2975113" y="1618323"/>
            <a:ext cx="5345045" cy="5027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F4F815A7-E5F4-109E-1602-EFBD5B59D1BC}"/>
              </a:ext>
            </a:extLst>
          </p:cNvPr>
          <p:cNvCxnSpPr>
            <a:cxnSpLocks/>
          </p:cNvCxnSpPr>
          <p:nvPr/>
        </p:nvCxnSpPr>
        <p:spPr>
          <a:xfrm flipH="1">
            <a:off x="2886899" y="1618323"/>
            <a:ext cx="88214" cy="4442201"/>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23" name="Picture 12">
            <a:extLst>
              <a:ext uri="{FF2B5EF4-FFF2-40B4-BE49-F238E27FC236}">
                <a16:creationId xmlns:a16="http://schemas.microsoft.com/office/drawing/2014/main" id="{2CFF8E99-EF43-E303-6C66-D83DFD7AE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97" y="4190443"/>
            <a:ext cx="1629548" cy="1151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a:extLst>
              <a:ext uri="{FF2B5EF4-FFF2-40B4-BE49-F238E27FC236}">
                <a16:creationId xmlns:a16="http://schemas.microsoft.com/office/drawing/2014/main" id="{6293604C-812B-5C67-2537-A8E52CC56A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56" t="26358" r="21834" b="26728"/>
          <a:stretch/>
        </p:blipFill>
        <p:spPr bwMode="auto">
          <a:xfrm>
            <a:off x="2313960" y="3784728"/>
            <a:ext cx="1071557" cy="569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22FFC0-A412-6BEB-0771-5D86B8475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274" y="1869257"/>
            <a:ext cx="1541622" cy="154162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881F3B0-5FF5-932D-176D-1C3AC2DE2A2F}"/>
              </a:ext>
            </a:extLst>
          </p:cNvPr>
          <p:cNvCxnSpPr>
            <a:cxnSpLocks/>
          </p:cNvCxnSpPr>
          <p:nvPr/>
        </p:nvCxnSpPr>
        <p:spPr>
          <a:xfrm flipV="1">
            <a:off x="1524853" y="6047254"/>
            <a:ext cx="1357667" cy="1327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25" name="Picture 2">
            <a:extLst>
              <a:ext uri="{FF2B5EF4-FFF2-40B4-BE49-F238E27FC236}">
                <a16:creationId xmlns:a16="http://schemas.microsoft.com/office/drawing/2014/main" id="{34D3BF59-7BE4-2815-300A-1FE2609B1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089" y="5579490"/>
            <a:ext cx="935529" cy="9355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7C99AE9-27D3-A5DA-D7EB-1B500FC6E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3646" y="5384694"/>
            <a:ext cx="1162596" cy="1162596"/>
          </a:xfrm>
          <a:prstGeom prst="rect">
            <a:avLst/>
          </a:prstGeom>
        </p:spPr>
      </p:pic>
      <p:cxnSp>
        <p:nvCxnSpPr>
          <p:cNvPr id="51" name="Straight Connector 50">
            <a:extLst>
              <a:ext uri="{FF2B5EF4-FFF2-40B4-BE49-F238E27FC236}">
                <a16:creationId xmlns:a16="http://schemas.microsoft.com/office/drawing/2014/main" id="{C7FBB5FE-B079-6064-DAD2-D461B33821A9}"/>
              </a:ext>
            </a:extLst>
          </p:cNvPr>
          <p:cNvCxnSpPr>
            <a:cxnSpLocks/>
          </p:cNvCxnSpPr>
          <p:nvPr/>
        </p:nvCxnSpPr>
        <p:spPr>
          <a:xfrm>
            <a:off x="5573971" y="890014"/>
            <a:ext cx="73664" cy="5444525"/>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16" name="Picture 2">
            <a:extLst>
              <a:ext uri="{FF2B5EF4-FFF2-40B4-BE49-F238E27FC236}">
                <a16:creationId xmlns:a16="http://schemas.microsoft.com/office/drawing/2014/main" id="{A62BE483-2BB6-B852-3871-CC702A4AC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198" y="1618323"/>
            <a:ext cx="1629547" cy="16295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C2DA881-6F1A-125F-ADA9-120BEB7CE9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63" t="21718" r="19983" b="22042"/>
          <a:stretch/>
        </p:blipFill>
        <p:spPr bwMode="auto">
          <a:xfrm>
            <a:off x="5042430" y="3679745"/>
            <a:ext cx="879870" cy="7689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735BE289-A5E2-F431-30C2-D1AA60EFAA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048" y="4282707"/>
            <a:ext cx="1328565" cy="132856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982D2B46-61A7-F5AA-F1C6-ED8E8518A1C0}"/>
              </a:ext>
            </a:extLst>
          </p:cNvPr>
          <p:cNvCxnSpPr>
            <a:cxnSpLocks/>
          </p:cNvCxnSpPr>
          <p:nvPr/>
        </p:nvCxnSpPr>
        <p:spPr>
          <a:xfrm flipH="1">
            <a:off x="5573971" y="4190443"/>
            <a:ext cx="1459592"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4EA8FF08-ED08-3C76-065D-9C8F0CE69381}"/>
              </a:ext>
            </a:extLst>
          </p:cNvPr>
          <p:cNvCxnSpPr>
            <a:cxnSpLocks/>
          </p:cNvCxnSpPr>
          <p:nvPr/>
        </p:nvCxnSpPr>
        <p:spPr>
          <a:xfrm flipH="1">
            <a:off x="4632589" y="6243403"/>
            <a:ext cx="986255" cy="0"/>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21" name="Picture 2">
            <a:extLst>
              <a:ext uri="{FF2B5EF4-FFF2-40B4-BE49-F238E27FC236}">
                <a16:creationId xmlns:a16="http://schemas.microsoft.com/office/drawing/2014/main" id="{14BD6F6A-B6EE-62DE-8901-EB35A06062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7418" y="5736948"/>
            <a:ext cx="810342" cy="8103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919E198-BA93-5F04-E974-216A67CBB7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5097254" y="5428268"/>
            <a:ext cx="1162597" cy="1162597"/>
          </a:xfrm>
          <a:prstGeom prst="rect">
            <a:avLst/>
          </a:prstGeom>
        </p:spPr>
      </p:pic>
      <p:cxnSp>
        <p:nvCxnSpPr>
          <p:cNvPr id="60" name="Straight Connector 59">
            <a:extLst>
              <a:ext uri="{FF2B5EF4-FFF2-40B4-BE49-F238E27FC236}">
                <a16:creationId xmlns:a16="http://schemas.microsoft.com/office/drawing/2014/main" id="{00E7ED5D-D320-EA88-B800-5018ED7C7FD5}"/>
              </a:ext>
            </a:extLst>
          </p:cNvPr>
          <p:cNvCxnSpPr>
            <a:cxnSpLocks/>
          </p:cNvCxnSpPr>
          <p:nvPr/>
        </p:nvCxnSpPr>
        <p:spPr>
          <a:xfrm>
            <a:off x="7033563" y="4190443"/>
            <a:ext cx="24676" cy="1357856"/>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4102" name="Picture 6">
            <a:extLst>
              <a:ext uri="{FF2B5EF4-FFF2-40B4-BE49-F238E27FC236}">
                <a16:creationId xmlns:a16="http://schemas.microsoft.com/office/drawing/2014/main" id="{715DDAF4-FB72-9B17-1A3A-79B423E73F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7426" y="3565513"/>
            <a:ext cx="987493" cy="10402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a:extLst>
              <a:ext uri="{FF2B5EF4-FFF2-40B4-BE49-F238E27FC236}">
                <a16:creationId xmlns:a16="http://schemas.microsoft.com/office/drawing/2014/main" id="{3028191C-DA00-1E62-A183-5AB195979E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9183" y="4912797"/>
            <a:ext cx="583978" cy="811233"/>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A7164B8F-7CB7-707B-78FC-C4B4180D9B03}"/>
              </a:ext>
            </a:extLst>
          </p:cNvPr>
          <p:cNvCxnSpPr>
            <a:cxnSpLocks/>
            <a:stCxn id="10" idx="0"/>
          </p:cNvCxnSpPr>
          <p:nvPr/>
        </p:nvCxnSpPr>
        <p:spPr>
          <a:xfrm>
            <a:off x="8320158" y="1668598"/>
            <a:ext cx="36662" cy="4297394"/>
          </a:xfrm>
          <a:prstGeom prst="line">
            <a:avLst/>
          </a:prstGeom>
          <a:ln w="28575">
            <a:solidFill>
              <a:schemeClr val="bg1"/>
            </a:solidFill>
          </a:ln>
        </p:spPr>
        <p:style>
          <a:lnRef idx="1">
            <a:schemeClr val="accent6"/>
          </a:lnRef>
          <a:fillRef idx="0">
            <a:schemeClr val="accent6"/>
          </a:fillRef>
          <a:effectRef idx="0">
            <a:schemeClr val="accent6"/>
          </a:effectRef>
          <a:fontRef idx="minor">
            <a:schemeClr val="tx1"/>
          </a:fontRef>
        </p:style>
      </p:cxnSp>
      <p:pic>
        <p:nvPicPr>
          <p:cNvPr id="10" name="Picture 4">
            <a:extLst>
              <a:ext uri="{FF2B5EF4-FFF2-40B4-BE49-F238E27FC236}">
                <a16:creationId xmlns:a16="http://schemas.microsoft.com/office/drawing/2014/main" id="{550152E0-2ABC-2F57-D7EF-DC920FCC81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218" y="1668598"/>
            <a:ext cx="1711879" cy="17118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C25E0E8A-DC8B-A5DA-3D28-686D1995387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790" t="20298" r="20906"/>
          <a:stretch/>
        </p:blipFill>
        <p:spPr bwMode="auto">
          <a:xfrm>
            <a:off x="7866842" y="3709644"/>
            <a:ext cx="1037044" cy="961598"/>
          </a:xfrm>
          <a:prstGeom prst="rect">
            <a:avLst/>
          </a:prstGeom>
          <a:noFill/>
          <a:extLst>
            <a:ext uri="{909E8E84-426E-40DD-AFC4-6F175D3DCCD1}">
              <a14:hiddenFill xmlns:a14="http://schemas.microsoft.com/office/drawing/2010/main">
                <a:solidFill>
                  <a:srgbClr val="FFFFFF"/>
                </a:solidFill>
              </a14:hiddenFill>
            </a:ext>
          </a:extLst>
        </p:spPr>
      </p:pic>
      <p:cxnSp>
        <p:nvCxnSpPr>
          <p:cNvPr id="7175" name="Straight Connector 7174">
            <a:extLst>
              <a:ext uri="{FF2B5EF4-FFF2-40B4-BE49-F238E27FC236}">
                <a16:creationId xmlns:a16="http://schemas.microsoft.com/office/drawing/2014/main" id="{32CC7B01-338D-B2A8-DF69-154321BBE6B9}"/>
              </a:ext>
            </a:extLst>
          </p:cNvPr>
          <p:cNvCxnSpPr>
            <a:cxnSpLocks/>
          </p:cNvCxnSpPr>
          <p:nvPr/>
        </p:nvCxnSpPr>
        <p:spPr>
          <a:xfrm flipH="1">
            <a:off x="8300311" y="5917096"/>
            <a:ext cx="1064465" cy="0"/>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35" name="Picture 34">
            <a:extLst>
              <a:ext uri="{FF2B5EF4-FFF2-40B4-BE49-F238E27FC236}">
                <a16:creationId xmlns:a16="http://schemas.microsoft.com/office/drawing/2014/main" id="{D3818DBA-F15E-000D-03AF-01B384F7BF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2526" y="4766424"/>
            <a:ext cx="1545676" cy="1857523"/>
          </a:xfrm>
          <a:prstGeom prst="rect">
            <a:avLst/>
          </a:prstGeom>
        </p:spPr>
      </p:pic>
      <p:pic>
        <p:nvPicPr>
          <p:cNvPr id="36" name="Picture 6">
            <a:extLst>
              <a:ext uri="{FF2B5EF4-FFF2-40B4-BE49-F238E27FC236}">
                <a16:creationId xmlns:a16="http://schemas.microsoft.com/office/drawing/2014/main" id="{2691F304-0128-36C3-8C8E-CF353A28E3D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1288" r="38844"/>
          <a:stretch/>
        </p:blipFill>
        <p:spPr bwMode="auto">
          <a:xfrm>
            <a:off x="9241986" y="4915864"/>
            <a:ext cx="245581" cy="18575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96ADDFD-C7C0-A3A2-3873-3B89F62E7DCD}"/>
              </a:ext>
            </a:extLst>
          </p:cNvPr>
          <p:cNvPicPr>
            <a:picLocks noChangeAspect="1"/>
          </p:cNvPicPr>
          <p:nvPr/>
        </p:nvPicPr>
        <p:blipFill>
          <a:blip r:embed="rId18">
            <a:extLst>
              <a:ext uri="{28A0092B-C50C-407E-A947-70E740481C1C}">
                <a14:useLocalDpi xmlns:a14="http://schemas.microsoft.com/office/drawing/2010/main" val="0"/>
              </a:ext>
            </a:extLst>
          </a:blip>
          <a:srcRect l="11465" r="14475"/>
          <a:stretch/>
        </p:blipFill>
        <p:spPr>
          <a:xfrm>
            <a:off x="5095135" y="141233"/>
            <a:ext cx="1000865" cy="1351414"/>
          </a:xfrm>
          <a:prstGeom prst="rect">
            <a:avLst/>
          </a:prstGeom>
        </p:spPr>
      </p:pic>
      <p:cxnSp>
        <p:nvCxnSpPr>
          <p:cNvPr id="7178" name="Straight Connector 7177">
            <a:extLst>
              <a:ext uri="{FF2B5EF4-FFF2-40B4-BE49-F238E27FC236}">
                <a16:creationId xmlns:a16="http://schemas.microsoft.com/office/drawing/2014/main" id="{FD6F745A-8E57-18D3-76BB-BD3828909893}"/>
              </a:ext>
            </a:extLst>
          </p:cNvPr>
          <p:cNvCxnSpPr>
            <a:cxnSpLocks/>
          </p:cNvCxnSpPr>
          <p:nvPr/>
        </p:nvCxnSpPr>
        <p:spPr>
          <a:xfrm>
            <a:off x="10597549" y="1131958"/>
            <a:ext cx="70130" cy="3316717"/>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28" name="Picture 4">
            <a:extLst>
              <a:ext uri="{FF2B5EF4-FFF2-40B4-BE49-F238E27FC236}">
                <a16:creationId xmlns:a16="http://schemas.microsoft.com/office/drawing/2014/main" id="{A3B2012A-31C5-A66A-F7F1-AC248133D09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4139" r="27600" b="14705"/>
          <a:stretch/>
        </p:blipFill>
        <p:spPr bwMode="auto">
          <a:xfrm>
            <a:off x="10220184" y="317184"/>
            <a:ext cx="730971" cy="16295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0E06A9B3-F0F7-3E72-6A2C-6A6512F9BF2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12189" y="2966210"/>
            <a:ext cx="1205061" cy="990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672153AA-F37E-7E29-646A-33F941C3E77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49657" y="4091444"/>
            <a:ext cx="572332" cy="5723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D5A26A33-1538-E2D1-B552-66C65548CD5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68564" y="4065546"/>
            <a:ext cx="598230" cy="5982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A7ABF75E-D9F3-D0BF-21CD-7F7EA02FCE4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801722" y="4085620"/>
            <a:ext cx="583979" cy="58397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0ED877A1-F211-46CC-39BB-B95DDB66971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77849" y="2239183"/>
            <a:ext cx="1239401" cy="70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67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UI DESIGNING</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3" y="870716"/>
            <a:ext cx="9916739" cy="877377"/>
          </a:xfrm>
        </p:spPr>
        <p:txBody>
          <a:bodyPr/>
          <a:lstStyle/>
          <a:p>
            <a:pPr marL="0" indent="0" algn="l">
              <a:buNone/>
            </a:pPr>
            <a:r>
              <a:rPr lang="en-US" sz="1600" b="0" i="0" dirty="0">
                <a:solidFill>
                  <a:srgbClr val="FFFFFF"/>
                </a:solidFill>
                <a:effectLst/>
                <a:latin typeface="+mj-lt"/>
              </a:rPr>
              <a:t>The UI color pattern focus on the color pattern of the newly developed title. Only the special power bar has different colors according to the power the character gain.</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27</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10242" name="Picture 2">
            <a:extLst>
              <a:ext uri="{FF2B5EF4-FFF2-40B4-BE49-F238E27FC236}">
                <a16:creationId xmlns:a16="http://schemas.microsoft.com/office/drawing/2014/main" id="{013F88A4-D609-C524-800D-51E84D810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583" y="2752953"/>
            <a:ext cx="1599164" cy="676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1">
            <a:extLst>
              <a:ext uri="{FF2B5EF4-FFF2-40B4-BE49-F238E27FC236}">
                <a16:creationId xmlns:a16="http://schemas.microsoft.com/office/drawing/2014/main" id="{AFE77454-4E2F-89D4-50A2-49CD91C0505C}"/>
              </a:ext>
            </a:extLst>
          </p:cNvPr>
          <p:cNvSpPr txBox="1">
            <a:spLocks/>
          </p:cNvSpPr>
          <p:nvPr/>
        </p:nvSpPr>
        <p:spPr>
          <a:xfrm>
            <a:off x="8412314" y="3578091"/>
            <a:ext cx="2676758" cy="735047"/>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dirty="0">
                <a:solidFill>
                  <a:srgbClr val="FFFFFF"/>
                </a:solidFill>
                <a:latin typeface="+mj-lt"/>
              </a:rPr>
              <a:t>The DD refer to the name of the game as it rotates while saving the game and reaching check points</a:t>
            </a:r>
          </a:p>
        </p:txBody>
      </p:sp>
      <p:sp>
        <p:nvSpPr>
          <p:cNvPr id="12" name="Text Placeholder 21">
            <a:extLst>
              <a:ext uri="{FF2B5EF4-FFF2-40B4-BE49-F238E27FC236}">
                <a16:creationId xmlns:a16="http://schemas.microsoft.com/office/drawing/2014/main" id="{EABF09E4-A76A-CE11-CA3F-31C8AE40FC0B}"/>
              </a:ext>
            </a:extLst>
          </p:cNvPr>
          <p:cNvSpPr txBox="1">
            <a:spLocks/>
          </p:cNvSpPr>
          <p:nvPr/>
        </p:nvSpPr>
        <p:spPr>
          <a:xfrm>
            <a:off x="8423629" y="2349919"/>
            <a:ext cx="2676758" cy="253911"/>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dirty="0">
                <a:solidFill>
                  <a:srgbClr val="FFFFFF"/>
                </a:solidFill>
                <a:latin typeface="+mj-lt"/>
              </a:rPr>
              <a:t>Bullet count from the gun </a:t>
            </a:r>
          </a:p>
        </p:txBody>
      </p:sp>
      <p:sp>
        <p:nvSpPr>
          <p:cNvPr id="5" name="Text Placeholder 21">
            <a:extLst>
              <a:ext uri="{FF2B5EF4-FFF2-40B4-BE49-F238E27FC236}">
                <a16:creationId xmlns:a16="http://schemas.microsoft.com/office/drawing/2014/main" id="{886726E2-47DA-112C-8577-F165AAB5E108}"/>
              </a:ext>
            </a:extLst>
          </p:cNvPr>
          <p:cNvSpPr txBox="1">
            <a:spLocks/>
          </p:cNvSpPr>
          <p:nvPr/>
        </p:nvSpPr>
        <p:spPr>
          <a:xfrm>
            <a:off x="4748898" y="2631790"/>
            <a:ext cx="2960644" cy="735047"/>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dirty="0">
                <a:solidFill>
                  <a:srgbClr val="FFFFFF"/>
                </a:solidFill>
                <a:latin typeface="+mj-lt"/>
              </a:rPr>
              <a:t>The DD refer to the name of the game as it rotates while saving the game and reaching check points</a:t>
            </a:r>
          </a:p>
        </p:txBody>
      </p:sp>
      <p:pic>
        <p:nvPicPr>
          <p:cNvPr id="5126" name="Picture 6">
            <a:extLst>
              <a:ext uri="{FF2B5EF4-FFF2-40B4-BE49-F238E27FC236}">
                <a16:creationId xmlns:a16="http://schemas.microsoft.com/office/drawing/2014/main" id="{AF8C1E42-BEC8-E49D-6020-B1E1E147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757" y="1494078"/>
            <a:ext cx="2087881" cy="768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1">
            <a:extLst>
              <a:ext uri="{FF2B5EF4-FFF2-40B4-BE49-F238E27FC236}">
                <a16:creationId xmlns:a16="http://schemas.microsoft.com/office/drawing/2014/main" id="{DBAC2C0A-DEBC-CE75-08E1-AEC48EE89830}"/>
              </a:ext>
            </a:extLst>
          </p:cNvPr>
          <p:cNvSpPr txBox="1">
            <a:spLocks/>
          </p:cNvSpPr>
          <p:nvPr/>
        </p:nvSpPr>
        <p:spPr>
          <a:xfrm>
            <a:off x="2671366" y="6400398"/>
            <a:ext cx="2676758" cy="253911"/>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dirty="0">
                <a:solidFill>
                  <a:srgbClr val="FFFFFF"/>
                </a:solidFill>
                <a:latin typeface="+mj-lt"/>
              </a:rPr>
              <a:t>Choosing Weapons</a:t>
            </a:r>
          </a:p>
        </p:txBody>
      </p:sp>
      <p:pic>
        <p:nvPicPr>
          <p:cNvPr id="5130" name="Picture 10">
            <a:extLst>
              <a:ext uri="{FF2B5EF4-FFF2-40B4-BE49-F238E27FC236}">
                <a16:creationId xmlns:a16="http://schemas.microsoft.com/office/drawing/2014/main" id="{C5F2ED7D-200E-B5C1-BD44-AED5EA757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613" y="1273380"/>
            <a:ext cx="6078179" cy="188043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A6598B90-C896-37BC-391E-E80200C3F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7696" y="3475269"/>
            <a:ext cx="3601998" cy="30057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1">
            <a:extLst>
              <a:ext uri="{FF2B5EF4-FFF2-40B4-BE49-F238E27FC236}">
                <a16:creationId xmlns:a16="http://schemas.microsoft.com/office/drawing/2014/main" id="{D1F84F42-DA08-F661-D52C-B4C96C1D8EEC}"/>
              </a:ext>
            </a:extLst>
          </p:cNvPr>
          <p:cNvSpPr txBox="1">
            <a:spLocks/>
          </p:cNvSpPr>
          <p:nvPr/>
        </p:nvSpPr>
        <p:spPr>
          <a:xfrm>
            <a:off x="6096000" y="6335641"/>
            <a:ext cx="2676758" cy="253911"/>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Courier New" panose="02070309020205020404" pitchFamily="49" charset="0"/>
              <a:buNone/>
            </a:pPr>
            <a:r>
              <a:rPr lang="en-US" dirty="0">
                <a:solidFill>
                  <a:srgbClr val="FFFFFF"/>
                </a:solidFill>
                <a:latin typeface="+mj-lt"/>
              </a:rPr>
              <a:t>Choosing Potions</a:t>
            </a:r>
          </a:p>
        </p:txBody>
      </p:sp>
      <p:pic>
        <p:nvPicPr>
          <p:cNvPr id="5136" name="Picture 16">
            <a:extLst>
              <a:ext uri="{FF2B5EF4-FFF2-40B4-BE49-F238E27FC236}">
                <a16:creationId xmlns:a16="http://schemas.microsoft.com/office/drawing/2014/main" id="{AC1D6135-2C63-C550-2D7E-5422C9081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10" y="3128134"/>
            <a:ext cx="3536849" cy="347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52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sword POWERs</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3" y="870716"/>
            <a:ext cx="9916739" cy="877377"/>
          </a:xfrm>
        </p:spPr>
        <p:txBody>
          <a:bodyPr/>
          <a:lstStyle/>
          <a:p>
            <a:pPr marL="0" indent="0" algn="l">
              <a:buNone/>
            </a:pPr>
            <a:r>
              <a:rPr lang="en-US" sz="1600" b="0" i="0" dirty="0">
                <a:solidFill>
                  <a:srgbClr val="FFFFFF"/>
                </a:solidFill>
                <a:effectLst/>
                <a:latin typeface="+mj-lt"/>
              </a:rPr>
              <a:t>The Mighty Sword of the Mighty Lion used in the game has special powers. In the final level Dave has to fight The Mighty Lion, were the sword can use for </a:t>
            </a:r>
            <a:r>
              <a:rPr lang="en-US" sz="1600" b="0" i="0" dirty="0" err="1">
                <a:solidFill>
                  <a:srgbClr val="FFFFFF"/>
                </a:solidFill>
                <a:effectLst/>
                <a:latin typeface="+mj-lt"/>
              </a:rPr>
              <a:t>wind,fire</a:t>
            </a:r>
            <a:r>
              <a:rPr lang="en-US" sz="1600" b="0" i="0" dirty="0">
                <a:solidFill>
                  <a:srgbClr val="FFFFFF"/>
                </a:solidFill>
                <a:effectLst/>
                <a:latin typeface="+mj-lt"/>
              </a:rPr>
              <a:t> and lightning powers against the game character.  </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28</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6148" name="Picture 4">
            <a:extLst>
              <a:ext uri="{FF2B5EF4-FFF2-40B4-BE49-F238E27FC236}">
                <a16:creationId xmlns:a16="http://schemas.microsoft.com/office/drawing/2014/main" id="{F3F4FFB0-9C2C-8F19-E04B-39863BC79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200000">
            <a:off x="2683599" y="2862749"/>
            <a:ext cx="2548865" cy="29672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73A90C1-65AC-1112-4C7A-799EDF440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88" r="38844"/>
          <a:stretch/>
        </p:blipFill>
        <p:spPr bwMode="auto">
          <a:xfrm rot="5400000">
            <a:off x="6325315" y="2499372"/>
            <a:ext cx="455292" cy="34785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935CE5D-6CB6-F431-A7E4-64DC85C24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109714" y="4337098"/>
            <a:ext cx="536257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ABE7A3B-0847-A1A3-3CBE-8A3A8C4DC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185003" y="3269478"/>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304C943A-7A0E-5F59-60FE-7AC00627F7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88" r="38844"/>
          <a:stretch/>
        </p:blipFill>
        <p:spPr bwMode="auto">
          <a:xfrm rot="5400000">
            <a:off x="9044198" y="4020343"/>
            <a:ext cx="455292" cy="347859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9B997512-7157-6362-7BB4-B30E3F1A9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920156" y="486317"/>
            <a:ext cx="53721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CB30B8E3-F4CF-1D0E-200F-75B26C1CA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88" r="38844"/>
          <a:stretch/>
        </p:blipFill>
        <p:spPr bwMode="auto">
          <a:xfrm rot="5400000">
            <a:off x="8506659" y="1393935"/>
            <a:ext cx="455292" cy="347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4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BACKGROUND</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3" y="870716"/>
            <a:ext cx="9659077" cy="877377"/>
          </a:xfrm>
        </p:spPr>
        <p:txBody>
          <a:bodyPr/>
          <a:lstStyle/>
          <a:p>
            <a:pPr marL="0" indent="0" algn="l">
              <a:buNone/>
            </a:pPr>
            <a:r>
              <a:rPr lang="en-US" sz="1600" b="0" i="0" dirty="0">
                <a:solidFill>
                  <a:srgbClr val="FFFFFF"/>
                </a:solidFill>
                <a:effectLst/>
                <a:latin typeface="+mj-lt"/>
              </a:rPr>
              <a:t>These are some of th</a:t>
            </a:r>
            <a:r>
              <a:rPr lang="en-US" sz="1600" dirty="0">
                <a:solidFill>
                  <a:srgbClr val="FFFFFF"/>
                </a:solidFill>
                <a:latin typeface="+mj-lt"/>
              </a:rPr>
              <a:t>e different regions the character has to travel</a:t>
            </a:r>
            <a:endParaRPr lang="en-US" sz="160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29</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3" name="Picture 2">
            <a:extLst>
              <a:ext uri="{FF2B5EF4-FFF2-40B4-BE49-F238E27FC236}">
                <a16:creationId xmlns:a16="http://schemas.microsoft.com/office/drawing/2014/main" id="{66784830-52A9-E027-766F-0906D2991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937" y="1321290"/>
            <a:ext cx="4473203" cy="2558220"/>
          </a:xfrm>
          <a:prstGeom prst="rect">
            <a:avLst/>
          </a:prstGeom>
          <a:ln>
            <a:noFill/>
          </a:ln>
          <a:effectLst>
            <a:softEdge rad="112500"/>
          </a:effectLst>
        </p:spPr>
      </p:pic>
      <p:pic>
        <p:nvPicPr>
          <p:cNvPr id="4" name="Picture 2" descr="painting of waterfall, digital art, pixel art, pixels, pixelated, HD wallpaper">
            <a:extLst>
              <a:ext uri="{FF2B5EF4-FFF2-40B4-BE49-F238E27FC236}">
                <a16:creationId xmlns:a16="http://schemas.microsoft.com/office/drawing/2014/main" id="{EC21C9FC-3711-C247-653D-5611435FC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93" y="1321290"/>
            <a:ext cx="4542402" cy="2558220"/>
          </a:xfrm>
          <a:prstGeom prst="rect">
            <a:avLst/>
          </a:prstGeom>
          <a:ln>
            <a:noFill/>
          </a:ln>
          <a:effectLst>
            <a:softEdge rad="112500"/>
          </a:effectLst>
        </p:spPr>
      </p:pic>
      <p:pic>
        <p:nvPicPr>
          <p:cNvPr id="5" name="Picture 4" descr="camp fire wallpaper, black rocky mountain, pixel art, Moon, The Sin of Man, HD wallpaper">
            <a:extLst>
              <a:ext uri="{FF2B5EF4-FFF2-40B4-BE49-F238E27FC236}">
                <a16:creationId xmlns:a16="http://schemas.microsoft.com/office/drawing/2014/main" id="{CE121F4A-72CA-37F4-BCF9-6A5E0576B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873" y="3857938"/>
            <a:ext cx="4580932" cy="2579920"/>
          </a:xfrm>
          <a:prstGeom prst="rect">
            <a:avLst/>
          </a:prstGeom>
          <a:ln>
            <a:noFill/>
          </a:ln>
          <a:effectLst>
            <a:softEdge rad="112500"/>
          </a:effectLst>
        </p:spPr>
      </p:pic>
      <p:pic>
        <p:nvPicPr>
          <p:cNvPr id="6" name="Picture 5">
            <a:extLst>
              <a:ext uri="{FF2B5EF4-FFF2-40B4-BE49-F238E27FC236}">
                <a16:creationId xmlns:a16="http://schemas.microsoft.com/office/drawing/2014/main" id="{05DA2477-7A8D-4E2A-FEEE-3CA6F6AEA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493" y="3889164"/>
            <a:ext cx="4475498" cy="2517467"/>
          </a:xfrm>
          <a:prstGeom prst="rect">
            <a:avLst/>
          </a:prstGeom>
          <a:ln>
            <a:noFill/>
          </a:ln>
          <a:effectLst>
            <a:softEdge rad="112500"/>
          </a:effectLst>
        </p:spPr>
      </p:pic>
    </p:spTree>
    <p:extLst>
      <p:ext uri="{BB962C8B-B14F-4D97-AF65-F5344CB8AC3E}">
        <p14:creationId xmlns:p14="http://schemas.microsoft.com/office/powerpoint/2010/main" val="334434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6484603" y="394718"/>
            <a:ext cx="4486570" cy="396515"/>
          </a:xfrm>
        </p:spPr>
        <p:txBody>
          <a:bodyPr/>
          <a:lstStyle/>
          <a:p>
            <a:r>
              <a:rPr lang="en-US" sz="2800" dirty="0">
                <a:latin typeface="Akira Expanded" panose="02000800000000000000" pitchFamily="50" charset="0"/>
              </a:rPr>
              <a:t>GAME OVERVIEW</a:t>
            </a:r>
          </a:p>
        </p:txBody>
      </p:sp>
      <p:sp>
        <p:nvSpPr>
          <p:cNvPr id="3" name="Footer Placeholder 2">
            <a:extLst>
              <a:ext uri="{FF2B5EF4-FFF2-40B4-BE49-F238E27FC236}">
                <a16:creationId xmlns:a16="http://schemas.microsoft.com/office/drawing/2014/main" id="{7DD79044-2F18-3B35-893C-0B36C71E5A57}"/>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6484603" y="890014"/>
            <a:ext cx="4486570" cy="2631523"/>
          </a:xfrm>
        </p:spPr>
        <p:txBody>
          <a:bodyPr/>
          <a:lstStyle/>
          <a:p>
            <a:pPr marL="0" indent="0">
              <a:buNone/>
            </a:pPr>
            <a:r>
              <a:rPr lang="en-US" sz="1600" b="1" i="0" dirty="0">
                <a:solidFill>
                  <a:srgbClr val="FFFFFF"/>
                </a:solidFill>
                <a:effectLst/>
                <a:latin typeface="+mj-lt"/>
              </a:rPr>
              <a:t>Dangerous Dave</a:t>
            </a:r>
            <a:r>
              <a:rPr lang="en-US" sz="1600" b="0" i="0" dirty="0">
                <a:solidFill>
                  <a:srgbClr val="FFFFFF"/>
                </a:solidFill>
                <a:effectLst/>
                <a:latin typeface="+mj-lt"/>
              </a:rPr>
              <a:t> is the protagonist of the 1988 platformer game developed by John Romero. The game was initially released on Apple II and MS-DOS and has since been ported to other platforms.</a:t>
            </a:r>
            <a:endParaRPr lang="en-US" sz="1600" dirty="0">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a:t>
            </a:fld>
            <a:endParaRPr lang="en-US" dirty="0"/>
          </a:p>
        </p:txBody>
      </p:sp>
      <p:pic>
        <p:nvPicPr>
          <p:cNvPr id="5" name="Picture 4">
            <a:extLst>
              <a:ext uri="{FF2B5EF4-FFF2-40B4-BE49-F238E27FC236}">
                <a16:creationId xmlns:a16="http://schemas.microsoft.com/office/drawing/2014/main" id="{701F85FC-9BDF-943D-F778-A732F388A8CF}"/>
              </a:ext>
            </a:extLst>
          </p:cNvPr>
          <p:cNvPicPr>
            <a:picLocks noChangeAspect="1"/>
          </p:cNvPicPr>
          <p:nvPr/>
        </p:nvPicPr>
        <p:blipFill>
          <a:blip r:embed="rId2"/>
          <a:stretch>
            <a:fillRect/>
          </a:stretch>
        </p:blipFill>
        <p:spPr>
          <a:xfrm>
            <a:off x="1233323" y="175397"/>
            <a:ext cx="4368815" cy="6234260"/>
          </a:xfrm>
          <a:prstGeom prst="rect">
            <a:avLst/>
          </a:prstGeom>
        </p:spPr>
      </p:pic>
      <p:sp>
        <p:nvSpPr>
          <p:cNvPr id="8" name="Title 8">
            <a:extLst>
              <a:ext uri="{FF2B5EF4-FFF2-40B4-BE49-F238E27FC236}">
                <a16:creationId xmlns:a16="http://schemas.microsoft.com/office/drawing/2014/main" id="{DA2BF484-880E-B3F0-534F-56B593FF3279}"/>
              </a:ext>
            </a:extLst>
          </p:cNvPr>
          <p:cNvSpPr txBox="1">
            <a:spLocks/>
          </p:cNvSpPr>
          <p:nvPr/>
        </p:nvSpPr>
        <p:spPr>
          <a:xfrm>
            <a:off x="6472107" y="2373926"/>
            <a:ext cx="4486570" cy="648667"/>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i="0" dirty="0">
                <a:solidFill>
                  <a:srgbClr val="FFFFFF"/>
                </a:solidFill>
                <a:effectLst/>
                <a:latin typeface="Akira Expanded" panose="02000800000000000000" pitchFamily="50" charset="0"/>
              </a:rPr>
              <a:t>Gameplay and Objective</a:t>
            </a:r>
            <a:endParaRPr lang="en-US" sz="2800" dirty="0">
              <a:latin typeface="Akira Expanded" panose="02000800000000000000" pitchFamily="50" charset="0"/>
            </a:endParaRPr>
          </a:p>
        </p:txBody>
      </p:sp>
      <p:sp>
        <p:nvSpPr>
          <p:cNvPr id="10" name="Text Placeholder 21">
            <a:extLst>
              <a:ext uri="{FF2B5EF4-FFF2-40B4-BE49-F238E27FC236}">
                <a16:creationId xmlns:a16="http://schemas.microsoft.com/office/drawing/2014/main" id="{852DAA91-892C-F620-7393-73FEADCF882F}"/>
              </a:ext>
            </a:extLst>
          </p:cNvPr>
          <p:cNvSpPr txBox="1">
            <a:spLocks/>
          </p:cNvSpPr>
          <p:nvPr/>
        </p:nvSpPr>
        <p:spPr>
          <a:xfrm>
            <a:off x="6472107" y="3118196"/>
            <a:ext cx="4486570" cy="2631523"/>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Courier New" panose="02070309020205020404" pitchFamily="49" charset="0"/>
              <a:buNone/>
            </a:pPr>
            <a:r>
              <a:rPr lang="en-US" sz="1600" b="0" i="0" dirty="0">
                <a:solidFill>
                  <a:srgbClr val="FFFFFF"/>
                </a:solidFill>
                <a:effectLst/>
                <a:latin typeface="+mj-lt"/>
              </a:rPr>
              <a:t>In the game, Dave must navigate through 10 levels, collecting gold trophies to progress to the next stage. The objective is to explore the deserted pirate’s hideout, where Dave’s rival, Clyde Cooper, has hidden 10 skateboarding trophies. The game features similarities with Super Mario, including secret levels, level design, monsters, and jumping mechanics.</a:t>
            </a:r>
          </a:p>
          <a:p>
            <a:pPr marL="0" indent="0">
              <a:buFont typeface="Courier New" panose="02070309020205020404" pitchFamily="49" charset="0"/>
              <a:buNone/>
            </a:pPr>
            <a:r>
              <a:rPr lang="en-US" sz="1600" dirty="0">
                <a:latin typeface="+mj-lt"/>
              </a:rPr>
              <a:t>The player must collect all golden cups in each level to proceed to the next one. Each level increases in difficulty, introducing new obstacles and enemies.</a:t>
            </a:r>
          </a:p>
        </p:txBody>
      </p:sp>
    </p:spTree>
    <p:extLst>
      <p:ext uri="{BB962C8B-B14F-4D97-AF65-F5344CB8AC3E}">
        <p14:creationId xmlns:p14="http://schemas.microsoft.com/office/powerpoint/2010/main" val="814627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30</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6" name="Picture 5">
            <a:extLst>
              <a:ext uri="{FF2B5EF4-FFF2-40B4-BE49-F238E27FC236}">
                <a16:creationId xmlns:a16="http://schemas.microsoft.com/office/drawing/2014/main" id="{A8C5A5D6-A466-45AA-31AC-1F577CAE5980}"/>
              </a:ext>
            </a:extLst>
          </p:cNvPr>
          <p:cNvPicPr>
            <a:picLocks noChangeAspect="1"/>
          </p:cNvPicPr>
          <p:nvPr/>
        </p:nvPicPr>
        <p:blipFill>
          <a:blip r:embed="rId2"/>
          <a:stretch>
            <a:fillRect/>
          </a:stretch>
        </p:blipFill>
        <p:spPr>
          <a:xfrm>
            <a:off x="1493154" y="1065201"/>
            <a:ext cx="9205692" cy="5178202"/>
          </a:xfrm>
          <a:prstGeom prst="rect">
            <a:avLst/>
          </a:prstGeom>
        </p:spPr>
      </p:pic>
      <p:sp>
        <p:nvSpPr>
          <p:cNvPr id="3" name="Text Placeholder 21">
            <a:extLst>
              <a:ext uri="{FF2B5EF4-FFF2-40B4-BE49-F238E27FC236}">
                <a16:creationId xmlns:a16="http://schemas.microsoft.com/office/drawing/2014/main" id="{DFB22A65-DD5E-7693-C349-198F763572E7}"/>
              </a:ext>
            </a:extLst>
          </p:cNvPr>
          <p:cNvSpPr>
            <a:spLocks noGrp="1"/>
          </p:cNvSpPr>
          <p:nvPr>
            <p:ph type="body" sz="quarter" idx="14"/>
          </p:nvPr>
        </p:nvSpPr>
        <p:spPr>
          <a:xfrm>
            <a:off x="1493155" y="6258284"/>
            <a:ext cx="9205692" cy="493699"/>
          </a:xfrm>
        </p:spPr>
        <p:txBody>
          <a:bodyPr/>
          <a:lstStyle/>
          <a:p>
            <a:pPr marL="0" indent="0" algn="ctr">
              <a:buNone/>
            </a:pPr>
            <a:r>
              <a:rPr lang="en-US" sz="1600" b="0" i="0" dirty="0">
                <a:solidFill>
                  <a:srgbClr val="FFFFFF"/>
                </a:solidFill>
                <a:effectLst/>
                <a:latin typeface="+mj-lt"/>
              </a:rPr>
              <a:t>Thi</a:t>
            </a:r>
            <a:r>
              <a:rPr lang="en-US" sz="1600" dirty="0">
                <a:solidFill>
                  <a:srgbClr val="FFFFFF"/>
                </a:solidFill>
                <a:latin typeface="+mj-lt"/>
              </a:rPr>
              <a:t>s is the final round where the character enter to fight the last boss The Mighty Light. Here the collectables will be randomly spawned for the player to collect and refill the powers for potion</a:t>
            </a:r>
            <a:endParaRPr lang="en-US" sz="1600" i="0" dirty="0">
              <a:solidFill>
                <a:srgbClr val="FFFFFF"/>
              </a:solidFill>
              <a:effectLst/>
              <a:latin typeface="+mj-lt"/>
            </a:endParaRPr>
          </a:p>
        </p:txBody>
      </p:sp>
    </p:spTree>
    <p:extLst>
      <p:ext uri="{BB962C8B-B14F-4D97-AF65-F5344CB8AC3E}">
        <p14:creationId xmlns:p14="http://schemas.microsoft.com/office/powerpoint/2010/main" val="3039793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31</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3" name="Picture 2">
            <a:extLst>
              <a:ext uri="{FF2B5EF4-FFF2-40B4-BE49-F238E27FC236}">
                <a16:creationId xmlns:a16="http://schemas.microsoft.com/office/drawing/2014/main" id="{D93D11F1-8061-6C9C-BF43-0CC642D0D8A8}"/>
              </a:ext>
            </a:extLst>
          </p:cNvPr>
          <p:cNvPicPr>
            <a:picLocks noChangeAspect="1"/>
          </p:cNvPicPr>
          <p:nvPr/>
        </p:nvPicPr>
        <p:blipFill>
          <a:blip r:embed="rId2"/>
          <a:stretch>
            <a:fillRect/>
          </a:stretch>
        </p:blipFill>
        <p:spPr>
          <a:xfrm>
            <a:off x="1395933" y="955827"/>
            <a:ext cx="9400133" cy="5287576"/>
          </a:xfrm>
          <a:prstGeom prst="rect">
            <a:avLst/>
          </a:prstGeom>
        </p:spPr>
      </p:pic>
      <p:sp>
        <p:nvSpPr>
          <p:cNvPr id="4" name="Text Placeholder 21">
            <a:extLst>
              <a:ext uri="{FF2B5EF4-FFF2-40B4-BE49-F238E27FC236}">
                <a16:creationId xmlns:a16="http://schemas.microsoft.com/office/drawing/2014/main" id="{4C0B2DF2-838D-215B-A3AD-B03239B93F85}"/>
              </a:ext>
            </a:extLst>
          </p:cNvPr>
          <p:cNvSpPr>
            <a:spLocks noGrp="1"/>
          </p:cNvSpPr>
          <p:nvPr>
            <p:ph type="body" sz="quarter" idx="14"/>
          </p:nvPr>
        </p:nvSpPr>
        <p:spPr>
          <a:xfrm>
            <a:off x="1493153" y="6328514"/>
            <a:ext cx="9205692" cy="493699"/>
          </a:xfrm>
        </p:spPr>
        <p:txBody>
          <a:bodyPr/>
          <a:lstStyle/>
          <a:p>
            <a:pPr marL="0" indent="0" algn="ctr">
              <a:buNone/>
            </a:pPr>
            <a:r>
              <a:rPr lang="en-US" sz="1600" b="0" i="0" dirty="0">
                <a:solidFill>
                  <a:srgbClr val="FFFFFF"/>
                </a:solidFill>
                <a:effectLst/>
                <a:latin typeface="+mj-lt"/>
              </a:rPr>
              <a:t>This how the screen turns when the player goes for the </a:t>
            </a:r>
            <a:r>
              <a:rPr lang="en-US" sz="1600" b="0" i="0" dirty="0" err="1">
                <a:solidFill>
                  <a:srgbClr val="FFFFFF"/>
                </a:solidFill>
                <a:effectLst/>
                <a:latin typeface="+mj-lt"/>
              </a:rPr>
              <a:t>equipments</a:t>
            </a:r>
            <a:r>
              <a:rPr lang="en-US" sz="1600" b="0" i="0" dirty="0">
                <a:solidFill>
                  <a:srgbClr val="FFFFFF"/>
                </a:solidFill>
                <a:effectLst/>
                <a:latin typeface="+mj-lt"/>
              </a:rPr>
              <a:t>  </a:t>
            </a:r>
            <a:endParaRPr lang="en-US" sz="1600" i="0" dirty="0">
              <a:solidFill>
                <a:srgbClr val="FFFFFF"/>
              </a:solidFill>
              <a:effectLst/>
              <a:latin typeface="+mj-lt"/>
            </a:endParaRPr>
          </a:p>
        </p:txBody>
      </p:sp>
    </p:spTree>
    <p:extLst>
      <p:ext uri="{BB962C8B-B14F-4D97-AF65-F5344CB8AC3E}">
        <p14:creationId xmlns:p14="http://schemas.microsoft.com/office/powerpoint/2010/main" val="65576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32</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10" name="Picture 9">
            <a:extLst>
              <a:ext uri="{FF2B5EF4-FFF2-40B4-BE49-F238E27FC236}">
                <a16:creationId xmlns:a16="http://schemas.microsoft.com/office/drawing/2014/main" id="{C6BA1B24-1742-87C6-9461-64A797A5E557}"/>
              </a:ext>
            </a:extLst>
          </p:cNvPr>
          <p:cNvPicPr>
            <a:picLocks noChangeAspect="1"/>
          </p:cNvPicPr>
          <p:nvPr/>
        </p:nvPicPr>
        <p:blipFill>
          <a:blip r:embed="rId2"/>
          <a:stretch>
            <a:fillRect/>
          </a:stretch>
        </p:blipFill>
        <p:spPr>
          <a:xfrm>
            <a:off x="1345993" y="963254"/>
            <a:ext cx="9386931" cy="5280149"/>
          </a:xfrm>
          <a:prstGeom prst="rect">
            <a:avLst/>
          </a:prstGeom>
        </p:spPr>
      </p:pic>
      <p:sp>
        <p:nvSpPr>
          <p:cNvPr id="13" name="Text Placeholder 21">
            <a:extLst>
              <a:ext uri="{FF2B5EF4-FFF2-40B4-BE49-F238E27FC236}">
                <a16:creationId xmlns:a16="http://schemas.microsoft.com/office/drawing/2014/main" id="{776CE444-C993-A004-70C1-EA26290E719B}"/>
              </a:ext>
            </a:extLst>
          </p:cNvPr>
          <p:cNvSpPr>
            <a:spLocks noGrp="1"/>
          </p:cNvSpPr>
          <p:nvPr>
            <p:ph type="body" sz="quarter" idx="14"/>
          </p:nvPr>
        </p:nvSpPr>
        <p:spPr>
          <a:xfrm>
            <a:off x="1493153" y="6328514"/>
            <a:ext cx="9205692" cy="493699"/>
          </a:xfrm>
        </p:spPr>
        <p:txBody>
          <a:bodyPr/>
          <a:lstStyle/>
          <a:p>
            <a:pPr marL="0" indent="0" algn="ctr">
              <a:buNone/>
            </a:pPr>
            <a:r>
              <a:rPr lang="en-US" sz="1600" b="0" i="0" dirty="0">
                <a:solidFill>
                  <a:srgbClr val="FFFFFF"/>
                </a:solidFill>
                <a:effectLst/>
                <a:latin typeface="+mj-lt"/>
              </a:rPr>
              <a:t>This how the screen turns when the player goes for the potions</a:t>
            </a:r>
            <a:endParaRPr lang="en-US" sz="1600" i="0" dirty="0">
              <a:solidFill>
                <a:srgbClr val="FFFFFF"/>
              </a:solidFill>
              <a:effectLst/>
              <a:latin typeface="+mj-lt"/>
            </a:endParaRPr>
          </a:p>
        </p:txBody>
      </p:sp>
    </p:spTree>
    <p:extLst>
      <p:ext uri="{BB962C8B-B14F-4D97-AF65-F5344CB8AC3E}">
        <p14:creationId xmlns:p14="http://schemas.microsoft.com/office/powerpoint/2010/main" val="1264665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33</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3" name="Text Placeholder 21">
            <a:extLst>
              <a:ext uri="{FF2B5EF4-FFF2-40B4-BE49-F238E27FC236}">
                <a16:creationId xmlns:a16="http://schemas.microsoft.com/office/drawing/2014/main" id="{776CE444-C993-A004-70C1-EA26290E719B}"/>
              </a:ext>
            </a:extLst>
          </p:cNvPr>
          <p:cNvSpPr>
            <a:spLocks noGrp="1"/>
          </p:cNvSpPr>
          <p:nvPr>
            <p:ph type="body" sz="quarter" idx="14"/>
          </p:nvPr>
        </p:nvSpPr>
        <p:spPr>
          <a:xfrm>
            <a:off x="1493153" y="6328514"/>
            <a:ext cx="9205692" cy="493699"/>
          </a:xfrm>
        </p:spPr>
        <p:txBody>
          <a:bodyPr/>
          <a:lstStyle/>
          <a:p>
            <a:pPr marL="0" indent="0" algn="ctr">
              <a:buNone/>
            </a:pPr>
            <a:r>
              <a:rPr lang="en-US" sz="1600" b="0" i="0" dirty="0">
                <a:solidFill>
                  <a:srgbClr val="FFFFFF"/>
                </a:solidFill>
                <a:effectLst/>
                <a:latin typeface="+mj-lt"/>
              </a:rPr>
              <a:t>This is the first stage of the boss fight where the Lion invites everyone to fight our character</a:t>
            </a:r>
            <a:endParaRPr lang="en-US" sz="1600" i="0" dirty="0">
              <a:solidFill>
                <a:srgbClr val="FFFFFF"/>
              </a:solidFill>
              <a:effectLst/>
              <a:latin typeface="+mj-lt"/>
            </a:endParaRPr>
          </a:p>
        </p:txBody>
      </p:sp>
      <p:pic>
        <p:nvPicPr>
          <p:cNvPr id="3" name="Picture 2">
            <a:extLst>
              <a:ext uri="{FF2B5EF4-FFF2-40B4-BE49-F238E27FC236}">
                <a16:creationId xmlns:a16="http://schemas.microsoft.com/office/drawing/2014/main" id="{4CEF1655-A10B-8631-C9BC-B4AD6EFA8C8F}"/>
              </a:ext>
            </a:extLst>
          </p:cNvPr>
          <p:cNvPicPr>
            <a:picLocks noChangeAspect="1"/>
          </p:cNvPicPr>
          <p:nvPr/>
        </p:nvPicPr>
        <p:blipFill>
          <a:blip r:embed="rId2"/>
          <a:stretch>
            <a:fillRect/>
          </a:stretch>
        </p:blipFill>
        <p:spPr>
          <a:xfrm>
            <a:off x="1137401" y="901141"/>
            <a:ext cx="9594574" cy="5396948"/>
          </a:xfrm>
          <a:prstGeom prst="rect">
            <a:avLst/>
          </a:prstGeom>
        </p:spPr>
      </p:pic>
    </p:spTree>
    <p:extLst>
      <p:ext uri="{BB962C8B-B14F-4D97-AF65-F5344CB8AC3E}">
        <p14:creationId xmlns:p14="http://schemas.microsoft.com/office/powerpoint/2010/main" val="241345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34</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3" name="Text Placeholder 21">
            <a:extLst>
              <a:ext uri="{FF2B5EF4-FFF2-40B4-BE49-F238E27FC236}">
                <a16:creationId xmlns:a16="http://schemas.microsoft.com/office/drawing/2014/main" id="{776CE444-C993-A004-70C1-EA26290E719B}"/>
              </a:ext>
            </a:extLst>
          </p:cNvPr>
          <p:cNvSpPr>
            <a:spLocks noGrp="1"/>
          </p:cNvSpPr>
          <p:nvPr>
            <p:ph type="body" sz="quarter" idx="14"/>
          </p:nvPr>
        </p:nvSpPr>
        <p:spPr>
          <a:xfrm>
            <a:off x="1493153" y="6328514"/>
            <a:ext cx="9205692" cy="493699"/>
          </a:xfrm>
        </p:spPr>
        <p:txBody>
          <a:bodyPr/>
          <a:lstStyle/>
          <a:p>
            <a:pPr marL="0" indent="0" algn="ctr">
              <a:buNone/>
            </a:pPr>
            <a:r>
              <a:rPr lang="en-US" sz="1600" b="0" i="0" dirty="0">
                <a:solidFill>
                  <a:srgbClr val="FFFFFF"/>
                </a:solidFill>
                <a:effectLst/>
                <a:latin typeface="+mj-lt"/>
              </a:rPr>
              <a:t>Boss Faceoff</a:t>
            </a:r>
            <a:endParaRPr lang="en-US" sz="1600" i="0" dirty="0">
              <a:solidFill>
                <a:srgbClr val="FFFFFF"/>
              </a:solidFill>
              <a:effectLst/>
              <a:latin typeface="+mj-lt"/>
            </a:endParaRPr>
          </a:p>
        </p:txBody>
      </p:sp>
      <p:pic>
        <p:nvPicPr>
          <p:cNvPr id="14" name="Picture 13">
            <a:extLst>
              <a:ext uri="{FF2B5EF4-FFF2-40B4-BE49-F238E27FC236}">
                <a16:creationId xmlns:a16="http://schemas.microsoft.com/office/drawing/2014/main" id="{3C408965-8AE3-26A8-1EAD-D8CD3BBEA4B9}"/>
              </a:ext>
            </a:extLst>
          </p:cNvPr>
          <p:cNvPicPr>
            <a:picLocks noChangeAspect="1"/>
          </p:cNvPicPr>
          <p:nvPr/>
        </p:nvPicPr>
        <p:blipFill>
          <a:blip r:embed="rId2"/>
          <a:stretch>
            <a:fillRect/>
          </a:stretch>
        </p:blipFill>
        <p:spPr>
          <a:xfrm>
            <a:off x="1183154" y="870716"/>
            <a:ext cx="9597489" cy="5398588"/>
          </a:xfrm>
          <a:prstGeom prst="rect">
            <a:avLst/>
          </a:prstGeom>
        </p:spPr>
      </p:pic>
    </p:spTree>
    <p:extLst>
      <p:ext uri="{BB962C8B-B14F-4D97-AF65-F5344CB8AC3E}">
        <p14:creationId xmlns:p14="http://schemas.microsoft.com/office/powerpoint/2010/main" val="121620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35</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3" name="Text Placeholder 21">
            <a:extLst>
              <a:ext uri="{FF2B5EF4-FFF2-40B4-BE49-F238E27FC236}">
                <a16:creationId xmlns:a16="http://schemas.microsoft.com/office/drawing/2014/main" id="{776CE444-C993-A004-70C1-EA26290E719B}"/>
              </a:ext>
            </a:extLst>
          </p:cNvPr>
          <p:cNvSpPr>
            <a:spLocks noGrp="1"/>
          </p:cNvSpPr>
          <p:nvPr>
            <p:ph type="body" sz="quarter" idx="14"/>
          </p:nvPr>
        </p:nvSpPr>
        <p:spPr>
          <a:xfrm>
            <a:off x="1493153" y="6328514"/>
            <a:ext cx="9205692" cy="493699"/>
          </a:xfrm>
        </p:spPr>
        <p:txBody>
          <a:bodyPr/>
          <a:lstStyle/>
          <a:p>
            <a:pPr marL="0" indent="0" algn="ctr">
              <a:buNone/>
            </a:pPr>
            <a:r>
              <a:rPr lang="en-US" sz="1600" b="0" i="0" dirty="0">
                <a:solidFill>
                  <a:srgbClr val="FFFFFF"/>
                </a:solidFill>
                <a:effectLst/>
                <a:latin typeface="+mj-lt"/>
              </a:rPr>
              <a:t>Boss Fight</a:t>
            </a:r>
            <a:endParaRPr lang="en-US" sz="1600" i="0" dirty="0">
              <a:solidFill>
                <a:srgbClr val="FFFFFF"/>
              </a:solidFill>
              <a:effectLst/>
              <a:latin typeface="+mj-lt"/>
            </a:endParaRPr>
          </a:p>
        </p:txBody>
      </p:sp>
      <p:pic>
        <p:nvPicPr>
          <p:cNvPr id="4" name="Picture 3">
            <a:extLst>
              <a:ext uri="{FF2B5EF4-FFF2-40B4-BE49-F238E27FC236}">
                <a16:creationId xmlns:a16="http://schemas.microsoft.com/office/drawing/2014/main" id="{C09E7EE1-BB1E-7CDC-0CEC-6758327D281C}"/>
              </a:ext>
            </a:extLst>
          </p:cNvPr>
          <p:cNvPicPr>
            <a:picLocks noChangeAspect="1"/>
          </p:cNvPicPr>
          <p:nvPr/>
        </p:nvPicPr>
        <p:blipFill>
          <a:blip r:embed="rId2"/>
          <a:stretch>
            <a:fillRect/>
          </a:stretch>
        </p:blipFill>
        <p:spPr>
          <a:xfrm>
            <a:off x="1221483" y="890014"/>
            <a:ext cx="9477362" cy="5331016"/>
          </a:xfrm>
          <a:prstGeom prst="rect">
            <a:avLst/>
          </a:prstGeom>
        </p:spPr>
      </p:pic>
    </p:spTree>
    <p:extLst>
      <p:ext uri="{BB962C8B-B14F-4D97-AF65-F5344CB8AC3E}">
        <p14:creationId xmlns:p14="http://schemas.microsoft.com/office/powerpoint/2010/main" val="1883398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097873" y="420142"/>
            <a:ext cx="6561143" cy="450574"/>
          </a:xfrm>
        </p:spPr>
        <p:txBody>
          <a:bodyPr/>
          <a:lstStyle/>
          <a:p>
            <a:r>
              <a:rPr lang="en-US" sz="3800" dirty="0">
                <a:latin typeface="Akira Expanded" panose="02000800000000000000" pitchFamily="50" charset="0"/>
              </a:rPr>
              <a:t>FINAL OUTPUT</a:t>
            </a: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36</a:t>
            </a:fld>
            <a:endParaRPr lang="en-US" dirty="0"/>
          </a:p>
        </p:txBody>
      </p:sp>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
        <p:nvSpPr>
          <p:cNvPr id="13" name="Text Placeholder 21">
            <a:extLst>
              <a:ext uri="{FF2B5EF4-FFF2-40B4-BE49-F238E27FC236}">
                <a16:creationId xmlns:a16="http://schemas.microsoft.com/office/drawing/2014/main" id="{776CE444-C993-A004-70C1-EA26290E719B}"/>
              </a:ext>
            </a:extLst>
          </p:cNvPr>
          <p:cNvSpPr>
            <a:spLocks noGrp="1"/>
          </p:cNvSpPr>
          <p:nvPr>
            <p:ph type="body" sz="quarter" idx="14"/>
          </p:nvPr>
        </p:nvSpPr>
        <p:spPr>
          <a:xfrm>
            <a:off x="1493154" y="6243403"/>
            <a:ext cx="9205692" cy="493699"/>
          </a:xfrm>
        </p:spPr>
        <p:txBody>
          <a:bodyPr/>
          <a:lstStyle/>
          <a:p>
            <a:pPr marL="0" indent="0" algn="ctr">
              <a:buNone/>
            </a:pPr>
            <a:r>
              <a:rPr lang="en-US" sz="1600" b="0" i="0" dirty="0">
                <a:solidFill>
                  <a:srgbClr val="FFFFFF"/>
                </a:solidFill>
                <a:effectLst/>
                <a:latin typeface="+mj-lt"/>
              </a:rPr>
              <a:t>After the boss fight Dave gets a Mighty Sword. The throne of the Mighty Lion turn to dust and a giant door appears in front of Dave. Also a piece of gold will be rewarded.</a:t>
            </a:r>
            <a:endParaRPr lang="en-US" sz="1600" i="0" dirty="0">
              <a:solidFill>
                <a:srgbClr val="FFFFFF"/>
              </a:solidFill>
              <a:effectLst/>
              <a:latin typeface="+mj-lt"/>
            </a:endParaRPr>
          </a:p>
        </p:txBody>
      </p:sp>
      <p:pic>
        <p:nvPicPr>
          <p:cNvPr id="5" name="Picture 4">
            <a:extLst>
              <a:ext uri="{FF2B5EF4-FFF2-40B4-BE49-F238E27FC236}">
                <a16:creationId xmlns:a16="http://schemas.microsoft.com/office/drawing/2014/main" id="{1F40EB87-7409-B4F6-23E4-8ECEB84D58DB}"/>
              </a:ext>
            </a:extLst>
          </p:cNvPr>
          <p:cNvPicPr>
            <a:picLocks noChangeAspect="1"/>
          </p:cNvPicPr>
          <p:nvPr/>
        </p:nvPicPr>
        <p:blipFill>
          <a:blip r:embed="rId2"/>
          <a:stretch>
            <a:fillRect/>
          </a:stretch>
        </p:blipFill>
        <p:spPr>
          <a:xfrm>
            <a:off x="1252069" y="870716"/>
            <a:ext cx="9517244" cy="5284919"/>
          </a:xfrm>
          <a:prstGeom prst="rect">
            <a:avLst/>
          </a:prstGeom>
        </p:spPr>
      </p:pic>
      <p:pic>
        <p:nvPicPr>
          <p:cNvPr id="7" name="Picture 6">
            <a:extLst>
              <a:ext uri="{FF2B5EF4-FFF2-40B4-BE49-F238E27FC236}">
                <a16:creationId xmlns:a16="http://schemas.microsoft.com/office/drawing/2014/main" id="{E1ADB912-27FB-D240-8590-6148418AC1F2}"/>
              </a:ext>
            </a:extLst>
          </p:cNvPr>
          <p:cNvPicPr>
            <a:picLocks noChangeAspect="1"/>
          </p:cNvPicPr>
          <p:nvPr/>
        </p:nvPicPr>
        <p:blipFill>
          <a:blip r:embed="rId3"/>
          <a:stretch>
            <a:fillRect/>
          </a:stretch>
        </p:blipFill>
        <p:spPr>
          <a:xfrm>
            <a:off x="6010691" y="2498034"/>
            <a:ext cx="613742" cy="409161"/>
          </a:xfrm>
          <a:prstGeom prst="rect">
            <a:avLst/>
          </a:prstGeom>
        </p:spPr>
      </p:pic>
    </p:spTree>
    <p:extLst>
      <p:ext uri="{BB962C8B-B14F-4D97-AF65-F5344CB8AC3E}">
        <p14:creationId xmlns:p14="http://schemas.microsoft.com/office/powerpoint/2010/main" val="784379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C1AD1B-40B6-1E04-75E0-DC68236B4701}"/>
              </a:ext>
            </a:extLst>
          </p:cNvPr>
          <p:cNvSpPr>
            <a:spLocks noGrp="1"/>
          </p:cNvSpPr>
          <p:nvPr>
            <p:ph type="title"/>
          </p:nvPr>
        </p:nvSpPr>
        <p:spPr>
          <a:xfrm>
            <a:off x="1488715" y="3035367"/>
            <a:ext cx="9214569" cy="787265"/>
          </a:xfrm>
        </p:spPr>
        <p:txBody>
          <a:bodyPr/>
          <a:lstStyle/>
          <a:p>
            <a:pPr algn="ctr"/>
            <a:r>
              <a:rPr lang="en-US" sz="8000" dirty="0">
                <a:latin typeface="Akira Expanded" panose="02000800000000000000" pitchFamily="50" charset="0"/>
              </a:rPr>
              <a:t>THANKYOU</a:t>
            </a:r>
          </a:p>
        </p:txBody>
      </p:sp>
      <p:sp>
        <p:nvSpPr>
          <p:cNvPr id="2" name="Slide Number Placeholder 1">
            <a:extLst>
              <a:ext uri="{FF2B5EF4-FFF2-40B4-BE49-F238E27FC236}">
                <a16:creationId xmlns:a16="http://schemas.microsoft.com/office/drawing/2014/main" id="{8A35170C-FF83-0610-5D8C-4729594B043D}"/>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37</a:t>
            </a:fld>
            <a:endParaRPr lang="en-US" dirty="0"/>
          </a:p>
        </p:txBody>
      </p:sp>
      <p:sp>
        <p:nvSpPr>
          <p:cNvPr id="4" name="Footer Placeholder 2">
            <a:extLst>
              <a:ext uri="{FF2B5EF4-FFF2-40B4-BE49-F238E27FC236}">
                <a16:creationId xmlns:a16="http://schemas.microsoft.com/office/drawing/2014/main" id="{C5AECAEF-5B01-392E-0200-95A2A721A8E7}"/>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Tree>
    <p:extLst>
      <p:ext uri="{BB962C8B-B14F-4D97-AF65-F5344CB8AC3E}">
        <p14:creationId xmlns:p14="http://schemas.microsoft.com/office/powerpoint/2010/main" val="378189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396788" y="543927"/>
            <a:ext cx="8018882" cy="692173"/>
          </a:xfrm>
        </p:spPr>
        <p:txBody>
          <a:bodyPr/>
          <a:lstStyle/>
          <a:p>
            <a:r>
              <a:rPr lang="en-US" dirty="0">
                <a:latin typeface="Akira Expanded" panose="02000800000000000000" pitchFamily="50" charset="0"/>
              </a:rPr>
              <a:t>DANGEROUS DAVE </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097873" y="1563934"/>
            <a:ext cx="4800651" cy="4958869"/>
          </a:xfrm>
        </p:spPr>
        <p:txBody>
          <a:bodyPr/>
          <a:lstStyle/>
          <a:p>
            <a:pPr algn="l">
              <a:buFont typeface="Arial" panose="020B0604020202020204" pitchFamily="34" charset="0"/>
              <a:buChar char="•"/>
            </a:pPr>
            <a:r>
              <a:rPr lang="en-US" sz="1800" b="0" i="0" dirty="0">
                <a:solidFill>
                  <a:srgbClr val="FFFFFF"/>
                </a:solidFill>
                <a:effectLst/>
                <a:latin typeface="+mj-lt"/>
              </a:rPr>
              <a:t>Dave is </a:t>
            </a:r>
            <a:r>
              <a:rPr lang="en-US" sz="1800" i="0" dirty="0">
                <a:solidFill>
                  <a:srgbClr val="FFFFFF"/>
                </a:solidFill>
                <a:effectLst/>
                <a:latin typeface="+mj-lt"/>
              </a:rPr>
              <a:t>a brave and </a:t>
            </a:r>
            <a:r>
              <a:rPr lang="en-US" sz="1800" dirty="0">
                <a:latin typeface="+mj-lt"/>
              </a:rPr>
              <a:t>daring adventurer with a love for treasure hunting and risky escape. Whether it's rescuing his brother Delbert(found in the Dave 2) or exploring dangerous locations for hidden gold, his love for treasure hunting often lands him in life-threatening situations. His quests are a mix of survival and exploration, and he faces everything from supernatural monsters.</a:t>
            </a:r>
          </a:p>
          <a:p>
            <a:pPr algn="l">
              <a:buFont typeface="Arial" panose="020B0604020202020204" pitchFamily="34" charset="0"/>
              <a:buChar char="•"/>
            </a:pPr>
            <a:r>
              <a:rPr lang="en-US" sz="1800" dirty="0">
                <a:latin typeface="+mj-lt"/>
              </a:rPr>
              <a:t> </a:t>
            </a:r>
            <a:r>
              <a:rPr lang="en-US" sz="1800" b="0" i="0" dirty="0">
                <a:solidFill>
                  <a:srgbClr val="FFFFFF"/>
                </a:solidFill>
                <a:effectLst/>
                <a:latin typeface="+mj-lt"/>
              </a:rPr>
              <a:t>Dave’s character design is reminiscent of Mario, with a similar jumping and platforming style.</a:t>
            </a:r>
          </a:p>
          <a:p>
            <a:pPr>
              <a:buFont typeface="Arial" panose="020B0604020202020204" pitchFamily="34" charset="0"/>
              <a:buChar char="•"/>
            </a:pPr>
            <a:r>
              <a:rPr lang="en-US" sz="1800" dirty="0">
                <a:solidFill>
                  <a:srgbClr val="FFFFFF"/>
                </a:solidFill>
                <a:latin typeface="+mj-lt"/>
              </a:rPr>
              <a:t>The character is less detailed</a:t>
            </a:r>
          </a:p>
          <a:p>
            <a:pPr algn="l">
              <a:buFont typeface="Arial" panose="020B0604020202020204" pitchFamily="34" charset="0"/>
              <a:buChar char="•"/>
            </a:pPr>
            <a:r>
              <a:rPr lang="en-US" sz="1800" dirty="0">
                <a:solidFill>
                  <a:srgbClr val="FFFFFF"/>
                </a:solidFill>
                <a:latin typeface="+mj-lt"/>
              </a:rPr>
              <a:t>The pixel block size were about 2</a:t>
            </a:r>
            <a:endParaRPr lang="en-US" sz="1800" b="0" i="0" dirty="0">
              <a:solidFill>
                <a:srgbClr val="FFFFFF"/>
              </a:solidFill>
              <a:effectLst/>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a:t>
            </a:fld>
            <a:endParaRPr lang="en-US" dirty="0"/>
          </a:p>
        </p:txBody>
      </p:sp>
      <p:pic>
        <p:nvPicPr>
          <p:cNvPr id="7" name="Picture 6">
            <a:extLst>
              <a:ext uri="{FF2B5EF4-FFF2-40B4-BE49-F238E27FC236}">
                <a16:creationId xmlns:a16="http://schemas.microsoft.com/office/drawing/2014/main" id="{00B40C56-3D9A-3983-3ED7-07D67640F3D8}"/>
              </a:ext>
            </a:extLst>
          </p:cNvPr>
          <p:cNvPicPr>
            <a:picLocks noChangeAspect="1"/>
          </p:cNvPicPr>
          <p:nvPr/>
        </p:nvPicPr>
        <p:blipFill>
          <a:blip r:embed="rId2"/>
          <a:srcRect l="29740" r="16111"/>
          <a:stretch/>
        </p:blipFill>
        <p:spPr>
          <a:xfrm>
            <a:off x="6497699" y="667868"/>
            <a:ext cx="3699850" cy="5522264"/>
          </a:xfrm>
          <a:prstGeom prst="rect">
            <a:avLst/>
          </a:prstGeom>
        </p:spPr>
      </p:pic>
      <p:sp>
        <p:nvSpPr>
          <p:cNvPr id="8" name="Footer Placeholder 2">
            <a:extLst>
              <a:ext uri="{FF2B5EF4-FFF2-40B4-BE49-F238E27FC236}">
                <a16:creationId xmlns:a16="http://schemas.microsoft.com/office/drawing/2014/main" id="{CFBD631C-73CF-F7AA-D28F-1A61E810BB89}"/>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Tree>
    <p:extLst>
      <p:ext uri="{BB962C8B-B14F-4D97-AF65-F5344CB8AC3E}">
        <p14:creationId xmlns:p14="http://schemas.microsoft.com/office/powerpoint/2010/main" val="206840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6" y="294601"/>
            <a:ext cx="6791550" cy="896258"/>
          </a:xfrm>
        </p:spPr>
        <p:txBody>
          <a:bodyPr/>
          <a:lstStyle/>
          <a:p>
            <a:r>
              <a:rPr lang="en-US" dirty="0">
                <a:latin typeface="Akira Expanded" panose="02000800000000000000" pitchFamily="50" charset="0"/>
              </a:rPr>
              <a:t>GAME SEQUELS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a:t>
            </a:fld>
            <a:endParaRPr lang="en-US" dirty="0"/>
          </a:p>
        </p:txBody>
      </p:sp>
      <p:sp>
        <p:nvSpPr>
          <p:cNvPr id="4" name="Footer Placeholder 2">
            <a:extLst>
              <a:ext uri="{FF2B5EF4-FFF2-40B4-BE49-F238E27FC236}">
                <a16:creationId xmlns:a16="http://schemas.microsoft.com/office/drawing/2014/main" id="{7B6D7AA6-E013-EC0D-F7D3-6859F476B526}"/>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1036" name="Picture 12" descr="Dangerous Dave in the Deserted Pirate's Hideout! (Apple II) screenshot: Title Screen">
            <a:extLst>
              <a:ext uri="{FF2B5EF4-FFF2-40B4-BE49-F238E27FC236}">
                <a16:creationId xmlns:a16="http://schemas.microsoft.com/office/drawing/2014/main" id="{3ED349A5-6EE5-38EE-E466-C5BA26348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53" y="1105814"/>
            <a:ext cx="3382463" cy="23231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ront Cover for Dangerous Dave in the Haunted Mansion (DOS) (Subscription)">
            <a:extLst>
              <a:ext uri="{FF2B5EF4-FFF2-40B4-BE49-F238E27FC236}">
                <a16:creationId xmlns:a16="http://schemas.microsoft.com/office/drawing/2014/main" id="{EFC84C95-3B55-13F7-4814-2642AD5C1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031" y="2053465"/>
            <a:ext cx="2331851" cy="35810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ngerous Dave's Risky Rescue (DOS) screenshot: Title Screen">
            <a:extLst>
              <a:ext uri="{FF2B5EF4-FFF2-40B4-BE49-F238E27FC236}">
                <a16:creationId xmlns:a16="http://schemas.microsoft.com/office/drawing/2014/main" id="{C50ED362-C7BD-83EC-E869-DA9798089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20" y="1105813"/>
            <a:ext cx="3717096" cy="23231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ve Goes Nutz (DOS) screenshot: Title Screen">
            <a:extLst>
              <a:ext uri="{FF2B5EF4-FFF2-40B4-BE49-F238E27FC236}">
                <a16:creationId xmlns:a16="http://schemas.microsoft.com/office/drawing/2014/main" id="{91C7DED7-5C5C-B617-8164-332E0D7E4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222" y="3672072"/>
            <a:ext cx="3725210" cy="23282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angerous Dave Goes Nutz! (Apple II) screenshot: Title screen">
            <a:extLst>
              <a:ext uri="{FF2B5EF4-FFF2-40B4-BE49-F238E27FC236}">
                <a16:creationId xmlns:a16="http://schemas.microsoft.com/office/drawing/2014/main" id="{7196CF98-1951-4BF7-E696-B9076E25A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452" y="3925463"/>
            <a:ext cx="3380327" cy="231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6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6" y="294601"/>
            <a:ext cx="7620976" cy="896258"/>
          </a:xfrm>
        </p:spPr>
        <p:txBody>
          <a:bodyPr/>
          <a:lstStyle/>
          <a:p>
            <a:r>
              <a:rPr lang="en-US" dirty="0">
                <a:latin typeface="Akira Expanded" panose="02000800000000000000" pitchFamily="50" charset="0"/>
              </a:rPr>
              <a:t>GAME REFERENCE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6</a:t>
            </a:fld>
            <a:endParaRPr lang="en-US" dirty="0"/>
          </a:p>
        </p:txBody>
      </p:sp>
      <p:sp>
        <p:nvSpPr>
          <p:cNvPr id="4" name="Footer Placeholder 2">
            <a:extLst>
              <a:ext uri="{FF2B5EF4-FFF2-40B4-BE49-F238E27FC236}">
                <a16:creationId xmlns:a16="http://schemas.microsoft.com/office/drawing/2014/main" id="{7B6D7AA6-E013-EC0D-F7D3-6859F476B526}"/>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6" name="Picture 5">
            <a:extLst>
              <a:ext uri="{FF2B5EF4-FFF2-40B4-BE49-F238E27FC236}">
                <a16:creationId xmlns:a16="http://schemas.microsoft.com/office/drawing/2014/main" id="{21783867-C2BF-3D17-29C4-EB9A044CCCD5}"/>
              </a:ext>
            </a:extLst>
          </p:cNvPr>
          <p:cNvPicPr>
            <a:picLocks noChangeAspect="1"/>
          </p:cNvPicPr>
          <p:nvPr/>
        </p:nvPicPr>
        <p:blipFill>
          <a:blip r:embed="rId2"/>
          <a:stretch>
            <a:fillRect/>
          </a:stretch>
        </p:blipFill>
        <p:spPr>
          <a:xfrm>
            <a:off x="1387338" y="2882348"/>
            <a:ext cx="5848350" cy="3486952"/>
          </a:xfrm>
          <a:prstGeom prst="rect">
            <a:avLst/>
          </a:prstGeom>
        </p:spPr>
      </p:pic>
      <p:pic>
        <p:nvPicPr>
          <p:cNvPr id="4098" name="Picture 2">
            <a:extLst>
              <a:ext uri="{FF2B5EF4-FFF2-40B4-BE49-F238E27FC236}">
                <a16:creationId xmlns:a16="http://schemas.microsoft.com/office/drawing/2014/main" id="{E01F1FA4-728F-EDBC-220C-3DE3ABB96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37" y="1190860"/>
            <a:ext cx="2825102" cy="132042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1">
            <a:extLst>
              <a:ext uri="{FF2B5EF4-FFF2-40B4-BE49-F238E27FC236}">
                <a16:creationId xmlns:a16="http://schemas.microsoft.com/office/drawing/2014/main" id="{E1E7A75C-D1A9-AA86-F95E-89C2ED897ACC}"/>
              </a:ext>
            </a:extLst>
          </p:cNvPr>
          <p:cNvSpPr txBox="1">
            <a:spLocks/>
          </p:cNvSpPr>
          <p:nvPr/>
        </p:nvSpPr>
        <p:spPr>
          <a:xfrm>
            <a:off x="4483102" y="1203441"/>
            <a:ext cx="6629822" cy="1734310"/>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panose="020B0604020202020204" pitchFamily="34" charset="0"/>
              <a:buChar char="•"/>
            </a:pPr>
            <a:r>
              <a:rPr lang="en-US" sz="1600" i="1" dirty="0">
                <a:effectLst/>
                <a:latin typeface="+mj-lt"/>
              </a:rPr>
              <a:t>Ion Fury (originally titled as Ion Maiden) is a 2019 cyberpunk first-person shooter video game developed by </a:t>
            </a:r>
            <a:r>
              <a:rPr lang="en-US" sz="1600" i="1" dirty="0" err="1">
                <a:effectLst/>
                <a:latin typeface="+mj-lt"/>
              </a:rPr>
              <a:t>Voidpoint</a:t>
            </a:r>
            <a:r>
              <a:rPr lang="en-US" sz="1600" i="1" dirty="0">
                <a:effectLst/>
                <a:latin typeface="+mj-lt"/>
              </a:rPr>
              <a:t> and published by 3D Realms.</a:t>
            </a:r>
          </a:p>
          <a:p>
            <a:pPr>
              <a:buFont typeface="Arial" panose="020B0604020202020204" pitchFamily="34" charset="0"/>
              <a:buChar char="•"/>
            </a:pPr>
            <a:r>
              <a:rPr lang="en-US" sz="1600" dirty="0">
                <a:latin typeface="+mj-lt"/>
              </a:rPr>
              <a:t>One of the developer was a fan of the game Dangerous </a:t>
            </a:r>
            <a:r>
              <a:rPr lang="en-US" sz="1600" dirty="0" err="1">
                <a:latin typeface="+mj-lt"/>
              </a:rPr>
              <a:t>Dave,so</a:t>
            </a:r>
            <a:r>
              <a:rPr lang="en-US" sz="1600" dirty="0">
                <a:latin typeface="+mj-lt"/>
              </a:rPr>
              <a:t> he made a reference from the game of Dangerous Dave into the Haunted Mansion.</a:t>
            </a:r>
          </a:p>
        </p:txBody>
      </p:sp>
      <p:sp>
        <p:nvSpPr>
          <p:cNvPr id="8" name="Text Placeholder 21">
            <a:extLst>
              <a:ext uri="{FF2B5EF4-FFF2-40B4-BE49-F238E27FC236}">
                <a16:creationId xmlns:a16="http://schemas.microsoft.com/office/drawing/2014/main" id="{A406B137-63C9-9C6F-6BE0-ABE498B47F30}"/>
              </a:ext>
            </a:extLst>
          </p:cNvPr>
          <p:cNvSpPr txBox="1">
            <a:spLocks/>
          </p:cNvSpPr>
          <p:nvPr/>
        </p:nvSpPr>
        <p:spPr>
          <a:xfrm>
            <a:off x="7798013" y="3288217"/>
            <a:ext cx="3314911" cy="2675213"/>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panose="020B0604020202020204" pitchFamily="34" charset="0"/>
              <a:buChar char="•"/>
            </a:pPr>
            <a:r>
              <a:rPr lang="en-US" sz="1600" dirty="0">
                <a:latin typeface="+mj-lt"/>
              </a:rPr>
              <a:t>The particular mission in the game of ION FURY takes place in the mansion similar to location used in the Dave’s game.</a:t>
            </a:r>
            <a:endParaRPr lang="en-US" sz="1600" b="1" i="1" dirty="0">
              <a:effectLst/>
              <a:latin typeface="+mj-lt"/>
            </a:endParaRPr>
          </a:p>
          <a:p>
            <a:pPr>
              <a:buFont typeface="Arial" panose="020B0604020202020204" pitchFamily="34" charset="0"/>
              <a:buChar char="•"/>
            </a:pPr>
            <a:r>
              <a:rPr lang="en-US" sz="1600" b="1" i="1" dirty="0">
                <a:effectLst/>
                <a:latin typeface="+mj-lt"/>
              </a:rPr>
              <a:t>Ion Fury</a:t>
            </a:r>
            <a:r>
              <a:rPr lang="en-US" sz="1600" b="0" i="0" dirty="0">
                <a:effectLst/>
                <a:latin typeface="+mj-lt"/>
              </a:rPr>
              <a:t>, has a secret room wher</a:t>
            </a:r>
            <a:r>
              <a:rPr lang="en-US" sz="1600" dirty="0">
                <a:latin typeface="+mj-lt"/>
              </a:rPr>
              <a:t>e the players can find Dave dead.</a:t>
            </a:r>
          </a:p>
          <a:p>
            <a:pPr>
              <a:buFont typeface="Arial" panose="020B0604020202020204" pitchFamily="34" charset="0"/>
              <a:buChar char="•"/>
            </a:pPr>
            <a:r>
              <a:rPr lang="en-US" sz="1600" b="0" i="0" dirty="0">
                <a:effectLst/>
                <a:latin typeface="+mj-lt"/>
              </a:rPr>
              <a:t>Which was o</a:t>
            </a:r>
            <a:r>
              <a:rPr lang="en-US" sz="1600" dirty="0">
                <a:latin typeface="+mj-lt"/>
              </a:rPr>
              <a:t>ne of the most popular easter egg of those times.</a:t>
            </a:r>
            <a:r>
              <a:rPr lang="en-US" sz="1600" b="0" i="0" dirty="0">
                <a:effectLst/>
                <a:latin typeface="+mj-lt"/>
              </a:rPr>
              <a:t> </a:t>
            </a:r>
            <a:endParaRPr lang="en-US" sz="1600" dirty="0">
              <a:latin typeface="+mj-lt"/>
            </a:endParaRPr>
          </a:p>
        </p:txBody>
      </p:sp>
    </p:spTree>
    <p:extLst>
      <p:ext uri="{BB962C8B-B14F-4D97-AF65-F5344CB8AC3E}">
        <p14:creationId xmlns:p14="http://schemas.microsoft.com/office/powerpoint/2010/main" val="411535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DD164-EB06-8890-DA14-DC67BF1B5E21}"/>
              </a:ext>
            </a:extLst>
          </p:cNvPr>
          <p:cNvSpPr>
            <a:spLocks noGrp="1"/>
          </p:cNvSpPr>
          <p:nvPr>
            <p:ph type="title"/>
          </p:nvPr>
        </p:nvSpPr>
        <p:spPr>
          <a:xfrm>
            <a:off x="6449098" y="349135"/>
            <a:ext cx="4249647" cy="1232500"/>
          </a:xfrm>
        </p:spPr>
        <p:txBody>
          <a:bodyPr/>
          <a:lstStyle/>
          <a:p>
            <a:r>
              <a:rPr lang="en-US" dirty="0">
                <a:latin typeface="Akira Expanded" panose="02000800000000000000" pitchFamily="50" charset="0"/>
              </a:rPr>
              <a:t>John Romero</a:t>
            </a:r>
          </a:p>
        </p:txBody>
      </p:sp>
      <p:sp>
        <p:nvSpPr>
          <p:cNvPr id="7" name="Text Placeholder 6">
            <a:extLst>
              <a:ext uri="{FF2B5EF4-FFF2-40B4-BE49-F238E27FC236}">
                <a16:creationId xmlns:a16="http://schemas.microsoft.com/office/drawing/2014/main" id="{139B1301-B013-EF57-099A-47FB47E47D4B}"/>
              </a:ext>
            </a:extLst>
          </p:cNvPr>
          <p:cNvSpPr>
            <a:spLocks noGrp="1"/>
          </p:cNvSpPr>
          <p:nvPr>
            <p:ph type="body" sz="quarter" idx="17"/>
          </p:nvPr>
        </p:nvSpPr>
        <p:spPr>
          <a:xfrm>
            <a:off x="6449098" y="1581635"/>
            <a:ext cx="3439596" cy="434975"/>
          </a:xfrm>
        </p:spPr>
        <p:txBody>
          <a:bodyPr/>
          <a:lstStyle/>
          <a:p>
            <a:r>
              <a:rPr lang="en-US" dirty="0"/>
              <a:t>CREATOR OF DANGEROUS DAVE</a:t>
            </a:r>
          </a:p>
        </p:txBody>
      </p:sp>
      <p:sp>
        <p:nvSpPr>
          <p:cNvPr id="6" name="Text Placeholder 5">
            <a:extLst>
              <a:ext uri="{FF2B5EF4-FFF2-40B4-BE49-F238E27FC236}">
                <a16:creationId xmlns:a16="http://schemas.microsoft.com/office/drawing/2014/main" id="{F8053CB4-86EF-FF02-4968-4CDF3FB79F36}"/>
              </a:ext>
            </a:extLst>
          </p:cNvPr>
          <p:cNvSpPr>
            <a:spLocks noGrp="1"/>
          </p:cNvSpPr>
          <p:nvPr>
            <p:ph type="body" sz="quarter" idx="14"/>
          </p:nvPr>
        </p:nvSpPr>
        <p:spPr>
          <a:xfrm>
            <a:off x="6449098" y="2154693"/>
            <a:ext cx="4931026" cy="3980645"/>
          </a:xfrm>
        </p:spPr>
        <p:txBody>
          <a:bodyPr/>
          <a:lstStyle/>
          <a:p>
            <a:r>
              <a:rPr lang="en-US" sz="1600" b="1" i="0" dirty="0">
                <a:effectLst/>
                <a:latin typeface="+mj-lt"/>
              </a:rPr>
              <a:t>Alfonso John Romero</a:t>
            </a:r>
            <a:r>
              <a:rPr lang="en-US" sz="1600" b="0" i="0" dirty="0">
                <a:effectLst/>
                <a:latin typeface="+mj-lt"/>
              </a:rPr>
              <a:t> (born October 28, 1967)</a:t>
            </a:r>
            <a:r>
              <a:rPr lang="en-US" sz="1600" b="0" i="0" u="none" strike="noStrike" baseline="30000" dirty="0">
                <a:effectLst/>
                <a:latin typeface="+mj-lt"/>
                <a:hlinkClick r:id="rId2">
                  <a:extLst>
                    <a:ext uri="{A12FA001-AC4F-418D-AE19-62706E023703}">
                      <ahyp:hlinkClr xmlns:ahyp="http://schemas.microsoft.com/office/drawing/2018/hyperlinkcolor" val="tx"/>
                    </a:ext>
                  </a:extLst>
                </a:hlinkClick>
              </a:rPr>
              <a:t>[1]</a:t>
            </a:r>
            <a:r>
              <a:rPr lang="en-US" sz="1600" b="0" i="0" dirty="0">
                <a:effectLst/>
                <a:latin typeface="+mj-lt"/>
              </a:rPr>
              <a:t> is an American </a:t>
            </a:r>
            <a:r>
              <a:rPr lang="en-US" sz="1600" b="0" i="0" strike="noStrike" dirty="0">
                <a:effectLst/>
                <a:latin typeface="+mj-lt"/>
              </a:rPr>
              <a:t>video game developer</a:t>
            </a:r>
            <a:r>
              <a:rPr lang="en-US" sz="1600" b="0" i="0" dirty="0">
                <a:effectLst/>
                <a:latin typeface="+mj-lt"/>
              </a:rPr>
              <a:t>. </a:t>
            </a:r>
          </a:p>
          <a:p>
            <a:r>
              <a:rPr lang="en-US" sz="1600" dirty="0">
                <a:latin typeface="+mj-lt"/>
              </a:rPr>
              <a:t>He is also known as the Godfather of the First Person Shooter games.</a:t>
            </a:r>
            <a:endParaRPr lang="en-US" sz="1600" b="0" i="0" dirty="0">
              <a:effectLst/>
              <a:latin typeface="+mj-lt"/>
            </a:endParaRPr>
          </a:p>
          <a:p>
            <a:r>
              <a:rPr lang="en-US" sz="1600" b="0" i="0" dirty="0">
                <a:effectLst/>
                <a:latin typeface="+mj-lt"/>
              </a:rPr>
              <a:t>He designed their early </a:t>
            </a:r>
            <a:r>
              <a:rPr lang="en-US" sz="1600" b="0" i="0" dirty="0" err="1">
                <a:effectLst/>
                <a:latin typeface="+mj-lt"/>
              </a:rPr>
              <a:t>games,including</a:t>
            </a:r>
            <a:r>
              <a:rPr lang="en-US" sz="1600" b="0" i="0" dirty="0">
                <a:effectLst/>
                <a:latin typeface="+mj-lt"/>
              </a:rPr>
              <a:t> Wolfenstein 3D (1992), Doom (1993), Doom II (1994), </a:t>
            </a:r>
            <a:r>
              <a:rPr lang="en-US" sz="1600" b="0" i="0" dirty="0" err="1">
                <a:effectLst/>
                <a:latin typeface="+mj-lt"/>
              </a:rPr>
              <a:t>Hexen</a:t>
            </a:r>
            <a:r>
              <a:rPr lang="en-US" sz="1600" b="0" i="0" dirty="0">
                <a:effectLst/>
                <a:latin typeface="+mj-lt"/>
              </a:rPr>
              <a:t> (1995) and Quake (1996). His designs and development tools, along with programming techniques developed by the id programmer John Carmack, popularized the first-person shooter (FPS) genre. Romero is also credited with coining the multiplayer term "deathmatch".</a:t>
            </a:r>
          </a:p>
        </p:txBody>
      </p:sp>
      <p:sp>
        <p:nvSpPr>
          <p:cNvPr id="2" name="Slide Number Placeholder 1">
            <a:extLst>
              <a:ext uri="{FF2B5EF4-FFF2-40B4-BE49-F238E27FC236}">
                <a16:creationId xmlns:a16="http://schemas.microsoft.com/office/drawing/2014/main" id="{31720DC6-C0DE-14D5-81B7-C213DFFB2C70}"/>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7</a:t>
            </a:fld>
            <a:endParaRPr lang="en-US" dirty="0"/>
          </a:p>
        </p:txBody>
      </p:sp>
      <p:pic>
        <p:nvPicPr>
          <p:cNvPr id="2050" name="Picture 2" descr="John Romero">
            <a:extLst>
              <a:ext uri="{FF2B5EF4-FFF2-40B4-BE49-F238E27FC236}">
                <a16:creationId xmlns:a16="http://schemas.microsoft.com/office/drawing/2014/main" id="{630A4CA0-5269-3F86-542F-D5FCB2B7B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088" y="349136"/>
            <a:ext cx="4176625" cy="605064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38A9B0BA-3C33-1650-0D1E-84744188F09E}"/>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Tree>
    <p:extLst>
      <p:ext uri="{BB962C8B-B14F-4D97-AF65-F5344CB8AC3E}">
        <p14:creationId xmlns:p14="http://schemas.microsoft.com/office/powerpoint/2010/main" val="22364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058166" y="453564"/>
            <a:ext cx="4627740" cy="999745"/>
          </a:xfrm>
        </p:spPr>
        <p:txBody>
          <a:bodyPr/>
          <a:lstStyle/>
          <a:p>
            <a:r>
              <a:rPr lang="en-US" sz="4000" dirty="0">
                <a:latin typeface="Akira Expanded" panose="02000800000000000000" pitchFamily="50" charset="0"/>
              </a:rPr>
              <a:t>ID SOFTWARE</a:t>
            </a:r>
          </a:p>
        </p:txBody>
      </p:sp>
      <p:sp>
        <p:nvSpPr>
          <p:cNvPr id="10"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1049650" y="1481734"/>
            <a:ext cx="3706270" cy="4259075"/>
          </a:xfrm>
        </p:spPr>
        <p:txBody>
          <a:bodyPr/>
          <a:lstStyle/>
          <a:p>
            <a:pPr algn="l"/>
            <a:r>
              <a:rPr lang="en-US" sz="1600" b="1" i="0" dirty="0">
                <a:effectLst/>
                <a:latin typeface="+mj-lt"/>
              </a:rPr>
              <a:t>id Software is an American video game studio based in Richardson, Texas. It was founded on February 1, 1991, by four members of the computer company </a:t>
            </a:r>
            <a:r>
              <a:rPr lang="en-US" sz="1600" b="1" i="0" dirty="0" err="1">
                <a:effectLst/>
                <a:latin typeface="+mj-lt"/>
              </a:rPr>
              <a:t>Softdisk</a:t>
            </a:r>
            <a:r>
              <a:rPr lang="en-US" sz="1600" b="1" i="0" dirty="0">
                <a:effectLst/>
                <a:latin typeface="+mj-lt"/>
              </a:rPr>
              <a:t>: programmers John Carmack and John Romero, game designer Tom Hall, and artist Adrian Carmack.</a:t>
            </a:r>
          </a:p>
          <a:p>
            <a:pPr algn="l"/>
            <a:r>
              <a:rPr lang="en-US" sz="1600" b="1" i="0" dirty="0">
                <a:effectLst/>
                <a:latin typeface="+mj-lt"/>
              </a:rPr>
              <a:t>Id Software made important technological developments in video game technologies for the PC (running MS-DOS and Windows), including work done for the Wolfenstein, Doom, </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8</a:t>
            </a:fld>
            <a:endParaRPr lang="en-US" dirty="0"/>
          </a:p>
        </p:txBody>
      </p:sp>
      <p:pic>
        <p:nvPicPr>
          <p:cNvPr id="4" name="Picture 3">
            <a:extLst>
              <a:ext uri="{FF2B5EF4-FFF2-40B4-BE49-F238E27FC236}">
                <a16:creationId xmlns:a16="http://schemas.microsoft.com/office/drawing/2014/main" id="{ACDD36B1-9F28-924D-1FDF-2748E2251329}"/>
              </a:ext>
            </a:extLst>
          </p:cNvPr>
          <p:cNvPicPr>
            <a:picLocks noChangeAspect="1"/>
          </p:cNvPicPr>
          <p:nvPr/>
        </p:nvPicPr>
        <p:blipFill>
          <a:blip r:embed="rId2"/>
          <a:stretch>
            <a:fillRect/>
          </a:stretch>
        </p:blipFill>
        <p:spPr>
          <a:xfrm>
            <a:off x="5063288" y="645076"/>
            <a:ext cx="6217920" cy="3423533"/>
          </a:xfrm>
          <a:prstGeom prst="rect">
            <a:avLst/>
          </a:prstGeom>
        </p:spPr>
      </p:pic>
      <p:sp>
        <p:nvSpPr>
          <p:cNvPr id="5" name="Rectangle 4">
            <a:extLst>
              <a:ext uri="{FF2B5EF4-FFF2-40B4-BE49-F238E27FC236}">
                <a16:creationId xmlns:a16="http://schemas.microsoft.com/office/drawing/2014/main" id="{2362DA53-8B27-56AB-2B8C-E472B306F6B3}"/>
              </a:ext>
            </a:extLst>
          </p:cNvPr>
          <p:cNvSpPr/>
          <p:nvPr/>
        </p:nvSpPr>
        <p:spPr>
          <a:xfrm>
            <a:off x="9584778" y="4377651"/>
            <a:ext cx="1713462" cy="19789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076" name="Picture 4">
            <a:extLst>
              <a:ext uri="{FF2B5EF4-FFF2-40B4-BE49-F238E27FC236}">
                <a16:creationId xmlns:a16="http://schemas.microsoft.com/office/drawing/2014/main" id="{C6413598-DA7C-4168-6845-6ED8482BA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680" y="4521351"/>
            <a:ext cx="1468380" cy="16915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9">
            <a:extLst>
              <a:ext uri="{FF2B5EF4-FFF2-40B4-BE49-F238E27FC236}">
                <a16:creationId xmlns:a16="http://schemas.microsoft.com/office/drawing/2014/main" id="{99144059-C5F9-D94B-65CB-4F009389A967}"/>
              </a:ext>
            </a:extLst>
          </p:cNvPr>
          <p:cNvSpPr txBox="1">
            <a:spLocks/>
          </p:cNvSpPr>
          <p:nvPr/>
        </p:nvSpPr>
        <p:spPr>
          <a:xfrm>
            <a:off x="1058166" y="5118425"/>
            <a:ext cx="8202212" cy="1238200"/>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angal" panose="02040503050203030202" pitchFamily="18" charset="0"/>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1600" dirty="0">
              <a:latin typeface="+mj-lt"/>
            </a:endParaRPr>
          </a:p>
        </p:txBody>
      </p:sp>
      <p:sp>
        <p:nvSpPr>
          <p:cNvPr id="20" name="Text Placeholder 9">
            <a:extLst>
              <a:ext uri="{FF2B5EF4-FFF2-40B4-BE49-F238E27FC236}">
                <a16:creationId xmlns:a16="http://schemas.microsoft.com/office/drawing/2014/main" id="{F1CEEC5B-5EB5-499A-9EEF-665FEE69B7DF}"/>
              </a:ext>
            </a:extLst>
          </p:cNvPr>
          <p:cNvSpPr txBox="1">
            <a:spLocks/>
          </p:cNvSpPr>
          <p:nvPr/>
        </p:nvSpPr>
        <p:spPr>
          <a:xfrm>
            <a:off x="1049650" y="4800008"/>
            <a:ext cx="7950263" cy="155661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angal" panose="02040503050203030202" pitchFamily="18" charset="0"/>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b="1" i="0" dirty="0">
                <a:effectLst/>
                <a:latin typeface="+mj-lt"/>
              </a:rPr>
              <a:t>and Quake franchises at the time. id's work was particularly important in 3D computer graphics technology and in game engines that are used throughout the video game industry. The company was involved in the creation of the first-person shooter (FPS) genre: Wolfenstein 3D is often considered to be the first true FPS; Doom is a game that popularized the genre and PC gaming in general; and Quake was id's first true 3D FPS.</a:t>
            </a:r>
          </a:p>
        </p:txBody>
      </p:sp>
      <p:sp>
        <p:nvSpPr>
          <p:cNvPr id="21" name="Footer Placeholder 2">
            <a:extLst>
              <a:ext uri="{FF2B5EF4-FFF2-40B4-BE49-F238E27FC236}">
                <a16:creationId xmlns:a16="http://schemas.microsoft.com/office/drawing/2014/main" id="{6E5C8572-028A-D196-33A1-505D5108260C}"/>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spTree>
    <p:extLst>
      <p:ext uri="{BB962C8B-B14F-4D97-AF65-F5344CB8AC3E}">
        <p14:creationId xmlns:p14="http://schemas.microsoft.com/office/powerpoint/2010/main" val="27377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131FF3E-8B83-45E5-7D13-8E68E49A87C4}"/>
              </a:ext>
            </a:extLst>
          </p:cNvPr>
          <p:cNvSpPr>
            <a:spLocks noGrp="1"/>
          </p:cNvSpPr>
          <p:nvPr>
            <p:ph type="title"/>
          </p:nvPr>
        </p:nvSpPr>
        <p:spPr>
          <a:xfrm>
            <a:off x="1242130" y="457200"/>
            <a:ext cx="5383113" cy="2853483"/>
          </a:xfrm>
        </p:spPr>
        <p:txBody>
          <a:bodyPr/>
          <a:lstStyle/>
          <a:p>
            <a:r>
              <a:rPr lang="en-US" dirty="0">
                <a:latin typeface="Akira Expanded" panose="02000800000000000000" pitchFamily="50" charset="0"/>
              </a:rPr>
              <a:t>INTO THE GAMEPLAY OF DANGEROUS DAVE</a:t>
            </a:r>
          </a:p>
        </p:txBody>
      </p:sp>
      <p:sp>
        <p:nvSpPr>
          <p:cNvPr id="10" name="Text Placeholder 9">
            <a:extLst>
              <a:ext uri="{FF2B5EF4-FFF2-40B4-BE49-F238E27FC236}">
                <a16:creationId xmlns:a16="http://schemas.microsoft.com/office/drawing/2014/main" id="{C144E13C-23CB-1C37-584B-424B5818FE9A}"/>
              </a:ext>
            </a:extLst>
          </p:cNvPr>
          <p:cNvSpPr>
            <a:spLocks noGrp="1"/>
          </p:cNvSpPr>
          <p:nvPr>
            <p:ph type="body" sz="quarter" idx="14"/>
          </p:nvPr>
        </p:nvSpPr>
        <p:spPr>
          <a:xfrm>
            <a:off x="1242129" y="3429000"/>
            <a:ext cx="5203769" cy="1376398"/>
          </a:xfrm>
        </p:spPr>
        <p:txBody>
          <a:bodyPr/>
          <a:lstStyle/>
          <a:p>
            <a:r>
              <a:rPr lang="en-US" dirty="0"/>
              <a:t>About the movement controls, obstacles and enemies</a:t>
            </a:r>
          </a:p>
        </p:txBody>
      </p:sp>
      <p:sp>
        <p:nvSpPr>
          <p:cNvPr id="2" name="Slide Number Placeholder 1">
            <a:extLst>
              <a:ext uri="{FF2B5EF4-FFF2-40B4-BE49-F238E27FC236}">
                <a16:creationId xmlns:a16="http://schemas.microsoft.com/office/drawing/2014/main" id="{AB2AC724-E220-9B34-1FFB-2EBD1C374C3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9</a:t>
            </a:fld>
            <a:endParaRPr lang="en-US" dirty="0"/>
          </a:p>
        </p:txBody>
      </p:sp>
      <p:sp>
        <p:nvSpPr>
          <p:cNvPr id="3" name="Footer Placeholder 2">
            <a:extLst>
              <a:ext uri="{FF2B5EF4-FFF2-40B4-BE49-F238E27FC236}">
                <a16:creationId xmlns:a16="http://schemas.microsoft.com/office/drawing/2014/main" id="{989410E6-7EB6-2229-0FED-F59959DA83F0}"/>
              </a:ext>
            </a:extLst>
          </p:cNvPr>
          <p:cNvSpPr>
            <a:spLocks noGrp="1"/>
          </p:cNvSpPr>
          <p:nvPr>
            <p:ph type="ftr" sz="quarter" idx="11"/>
          </p:nvPr>
        </p:nvSpPr>
        <p:spPr>
          <a:xfrm rot="16200000">
            <a:off x="-2009849" y="3308393"/>
            <a:ext cx="5170509" cy="333752"/>
          </a:xfrm>
        </p:spPr>
        <p:txBody>
          <a:bodyPr/>
          <a:lstStyle/>
          <a:p>
            <a:r>
              <a:rPr lang="en-US" dirty="0"/>
              <a:t>DECONSTRUCTION OF DANGEROUS DAVE</a:t>
            </a:r>
          </a:p>
        </p:txBody>
      </p:sp>
      <p:pic>
        <p:nvPicPr>
          <p:cNvPr id="5122" name="Picture 2" descr="dangerous dave 3">
            <a:extLst>
              <a:ext uri="{FF2B5EF4-FFF2-40B4-BE49-F238E27FC236}">
                <a16:creationId xmlns:a16="http://schemas.microsoft.com/office/drawing/2014/main" id="{2EA28C8C-C043-9F4A-162E-1D09A6F015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91" r="15994" b="7761"/>
          <a:stretch/>
        </p:blipFill>
        <p:spPr bwMode="auto">
          <a:xfrm>
            <a:off x="6392485" y="1038538"/>
            <a:ext cx="5203769" cy="4544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992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8AA7B-8093-4312-9C92-093E87B9931D}">
  <ds:schemaRefs>
    <ds:schemaRef ds:uri="http://purl.org/dc/elements/1.1/"/>
    <ds:schemaRef ds:uri="71af3243-3dd4-4a8d-8c0d-dd76da1f02a5"/>
    <ds:schemaRef ds:uri="http://schemas.microsoft.com/sharepoint/v3"/>
    <ds:schemaRef ds:uri="http://schemas.microsoft.com/office/2006/documentManagement/types"/>
    <ds:schemaRef ds:uri="http://schemas.microsoft.com/office/2006/metadata/properties"/>
    <ds:schemaRef ds:uri="http://purl.org/dc/terms/"/>
    <ds:schemaRef ds:uri="230e9df3-be65-4c73-a93b-d1236ebd677e"/>
    <ds:schemaRef ds:uri="http://schemas.microsoft.com/office/infopath/2007/PartnerControls"/>
    <ds:schemaRef ds:uri="http://purl.org/dc/dcmitype/"/>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E81D4CC6-3580-4AFF-ADAD-40005A217EE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1088</TotalTime>
  <Words>2474</Words>
  <Application>Microsoft Office PowerPoint</Application>
  <PresentationFormat>Widescreen</PresentationFormat>
  <Paragraphs>317</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MS PMincho</vt:lpstr>
      <vt:lpstr>Akira Expanded</vt:lpstr>
      <vt:lpstr>Arial</vt:lpstr>
      <vt:lpstr>Calibri</vt:lpstr>
      <vt:lpstr>Courier New</vt:lpstr>
      <vt:lpstr>Mangal</vt:lpstr>
      <vt:lpstr>Custom</vt:lpstr>
      <vt:lpstr>DE CONS TRUCtION  OF</vt:lpstr>
      <vt:lpstr>INTRODUCTION</vt:lpstr>
      <vt:lpstr>GAME OVERVIEW</vt:lpstr>
      <vt:lpstr>DANGEROUS DAVE </vt:lpstr>
      <vt:lpstr>GAME SEQUELS</vt:lpstr>
      <vt:lpstr>GAME REFERENCE</vt:lpstr>
      <vt:lpstr>John Romero</vt:lpstr>
      <vt:lpstr>ID SOFTWARE</vt:lpstr>
      <vt:lpstr>INTO THE GAMEPLAY OF DANGEROUS DAVE</vt:lpstr>
      <vt:lpstr>INGAME VIEW</vt:lpstr>
      <vt:lpstr>GAME LEVELS</vt:lpstr>
      <vt:lpstr>COLLECTABLES</vt:lpstr>
      <vt:lpstr>ENEMIES</vt:lpstr>
      <vt:lpstr>WORLD BUILDING</vt:lpstr>
      <vt:lpstr>UI DESIGNING</vt:lpstr>
      <vt:lpstr>Points to remember</vt:lpstr>
      <vt:lpstr>REBUILDING THE GAME</vt:lpstr>
      <vt:lpstr>NEW TITLE FONT</vt:lpstr>
      <vt:lpstr>GAME COPY</vt:lpstr>
      <vt:lpstr>CHARACTER</vt:lpstr>
      <vt:lpstr>SIDE CHARACTERS</vt:lpstr>
      <vt:lpstr>ANTAGONIST</vt:lpstr>
      <vt:lpstr>REGION BASED OBSTACLES</vt:lpstr>
      <vt:lpstr>Character Equipment</vt:lpstr>
      <vt:lpstr>COLLECTABLES</vt:lpstr>
      <vt:lpstr>STORY  </vt:lpstr>
      <vt:lpstr>UI DESIGNING</vt:lpstr>
      <vt:lpstr>sword POWERs</vt:lpstr>
      <vt:lpstr>BACKGROUND</vt:lpstr>
      <vt:lpstr>FINAL OUTPUT</vt:lpstr>
      <vt:lpstr>FINAL OUTPUT</vt:lpstr>
      <vt:lpstr>FINAL OUTPUT</vt:lpstr>
      <vt:lpstr>FINAL OUTPUT</vt:lpstr>
      <vt:lpstr>FINAL OUTPUT</vt:lpstr>
      <vt:lpstr>FINAL OUTPUT</vt:lpstr>
      <vt:lpstr>FINAL OUTPUT</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Atlkm .</dc:creator>
  <cp:lastModifiedBy>Atlkm .</cp:lastModifiedBy>
  <cp:revision>71</cp:revision>
  <dcterms:created xsi:type="dcterms:W3CDTF">2024-10-16T03:56:55Z</dcterms:created>
  <dcterms:modified xsi:type="dcterms:W3CDTF">2024-11-07T05:17:35Z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